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handoutMasterIdLst>
    <p:handoutMasterId r:id="rId32"/>
  </p:handoutMasterIdLst>
  <p:sldIdLst>
    <p:sldId id="256" r:id="rId2"/>
    <p:sldId id="354" r:id="rId3"/>
    <p:sldId id="353" r:id="rId4"/>
    <p:sldId id="355" r:id="rId5"/>
    <p:sldId id="356" r:id="rId6"/>
    <p:sldId id="358" r:id="rId7"/>
    <p:sldId id="366" r:id="rId8"/>
    <p:sldId id="367" r:id="rId9"/>
    <p:sldId id="368" r:id="rId10"/>
    <p:sldId id="370" r:id="rId11"/>
    <p:sldId id="363" r:id="rId12"/>
    <p:sldId id="362" r:id="rId13"/>
    <p:sldId id="369" r:id="rId14"/>
    <p:sldId id="371" r:id="rId15"/>
    <p:sldId id="372" r:id="rId16"/>
    <p:sldId id="373" r:id="rId17"/>
    <p:sldId id="374" r:id="rId18"/>
    <p:sldId id="375" r:id="rId19"/>
    <p:sldId id="376" r:id="rId20"/>
    <p:sldId id="378" r:id="rId21"/>
    <p:sldId id="379" r:id="rId22"/>
    <p:sldId id="386" r:id="rId23"/>
    <p:sldId id="380" r:id="rId24"/>
    <p:sldId id="382" r:id="rId25"/>
    <p:sldId id="383" r:id="rId26"/>
    <p:sldId id="384" r:id="rId27"/>
    <p:sldId id="385" r:id="rId28"/>
    <p:sldId id="381" r:id="rId29"/>
    <p:sldId id="377" r:id="rId30"/>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E39"/>
    <a:srgbClr val="212911"/>
    <a:srgbClr val="DF402F"/>
    <a:srgbClr val="008000"/>
    <a:srgbClr val="21EB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7503" autoAdjust="0"/>
    <p:restoredTop sz="95851" autoAdjust="0"/>
  </p:normalViewPr>
  <p:slideViewPr>
    <p:cSldViewPr>
      <p:cViewPr varScale="1">
        <p:scale>
          <a:sx n="89" d="100"/>
          <a:sy n="89" d="100"/>
        </p:scale>
        <p:origin x="1195" y="10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30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embeddings/oleObject1.bin"/></Relationships>
</file>

<file path=ppt/charts/_rels/chart2.xml.rels><?xml version="1.0" encoding="UTF-8" standalone="yes"?>
<Relationships xmlns="http://schemas.openxmlformats.org/package/2006/relationships"><Relationship Id="rId1" Type="http://schemas.openxmlformats.org/officeDocument/2006/relationships/oleObject" Target="../embeddings/oleObject2.bin"/></Relationships>
</file>

<file path=ppt/charts/_rels/chart3.xml.rels><?xml version="1.0" encoding="UTF-8" standalone="yes"?>
<Relationships xmlns="http://schemas.openxmlformats.org/package/2006/relationships"><Relationship Id="rId1" Type="http://schemas.openxmlformats.org/officeDocument/2006/relationships/oleObject" Target="../embeddings/oleObject3.bin"/></Relationships>
</file>

<file path=ppt/charts/_rels/chart4.xml.rels><?xml version="1.0" encoding="UTF-8" standalone="yes"?>
<Relationships xmlns="http://schemas.openxmlformats.org/package/2006/relationships"><Relationship Id="rId1" Type="http://schemas.openxmlformats.org/officeDocument/2006/relationships/oleObject" Target="../embeddings/oleObject4.bin"/></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a:pPr>
            <a:r>
              <a:rPr lang="en-CA"/>
              <a:t>Shrub Cut + Remove Benefit</a:t>
            </a:r>
          </a:p>
        </c:rich>
      </c:tx>
      <c:overlay val="0"/>
    </c:title>
    <c:autoTitleDeleted val="0"/>
    <c:plotArea>
      <c:layout/>
      <c:lineChart>
        <c:grouping val="standard"/>
        <c:varyColors val="0"/>
        <c:ser>
          <c:idx val="0"/>
          <c:order val="0"/>
          <c:tx>
            <c:strRef>
              <c:f>'[Data_entry_Figures_12_09_27.xlsm]S1-B'!$B$4</c:f>
              <c:strCache>
                <c:ptCount val="1"/>
                <c:pt idx="0">
                  <c:v>A</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F81BD">
                      <a:shade val="76000"/>
                      <a:shade val="95000"/>
                      <a:satMod val="105000"/>
                    </a:srgbClr>
                  </a:solidFill>
                  <a:prstDash val="solid"/>
                  <a:round/>
                </a14:hiddenLine>
              </a:ext>
            </a:extLst>
          </c:spPr>
          <c:marker>
            <c:spPr>
              <a:solidFill>
                <a:srgbClr val="4F81B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F81BD">
                        <a:shade val="76000"/>
                        <a:shade val="95000"/>
                        <a:satMod val="105000"/>
                      </a:srgbClr>
                    </a:solidFill>
                    <a:prstDash val="solid"/>
                    <a:round/>
                  </a14:hiddenLine>
                </a:ext>
              </a:extLst>
            </c:spPr>
          </c:marker>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'[Data_entry_Figures_12_09_27.xlsm]S1-B'!$B$5:$B$20</c:f>
              <c:numCache>
                <c:formatCode>General</c:formatCode>
                <c:ptCount val="16"/>
                <c:pt idx="0">
                  <c:v>0.5</c:v>
                </c:pt>
                <c:pt idx="1">
                  <c:v>0.6</c:v>
                </c:pt>
                <c:pt idx="2">
                  <c:v>0.7</c:v>
                </c:pt>
                <c:pt idx="3">
                  <c:v>0.8</c:v>
                </c:pt>
                <c:pt idx="4">
                  <c:v>0.9</c:v>
                </c:pt>
                <c:pt idx="5">
                  <c:v>1</c:v>
                </c:pt>
                <c:pt idx="6">
                  <c:v>0.75</c:v>
                </c:pt>
                <c:pt idx="7">
                  <c:v>0.75</c:v>
                </c:pt>
                <c:pt idx="8">
                  <c:v>0.75</c:v>
                </c:pt>
                <c:pt idx="9">
                  <c:v>0.75</c:v>
                </c:pt>
                <c:pt idx="10">
                  <c:v>0.5</c:v>
                </c:pt>
                <c:pt idx="11">
                  <c:v>0.5</c:v>
                </c:pt>
                <c:pt idx="12">
                  <c:v>0.5</c:v>
                </c:pt>
                <c:pt idx="13">
                  <c:v>0.5</c:v>
                </c:pt>
                <c:pt idx="14">
                  <c:v>0.5</c:v>
                </c:pt>
                <c:pt idx="15">
                  <c:v>0.5</c:v>
                </c:pt>
              </c:numCache>
            </c:numRef>
          </c:val>
          <c:smooth val="0"/>
        </c:ser>
        <c:ser>
          <c:idx val="1"/>
          <c:order val="1"/>
          <c:tx>
            <c:strRef>
              <c:f>'[Data_entry_Figures_12_09_27.xlsm]S1-B'!$C$4</c:f>
              <c:strCache>
                <c:ptCount val="1"/>
                <c:pt idx="0">
                  <c:v>B</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C0504D">
                      <a:shade val="76000"/>
                      <a:shade val="95000"/>
                      <a:satMod val="105000"/>
                    </a:srgbClr>
                  </a:solidFill>
                  <a:prstDash val="solid"/>
                  <a:round/>
                </a14:hiddenLine>
              </a:ext>
            </a:extLst>
          </c:spPr>
          <c:marker>
            <c:spPr>
              <a:solidFill>
                <a:srgbClr val="C0504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C0504D">
                        <a:shade val="76000"/>
                        <a:shade val="95000"/>
                        <a:satMod val="105000"/>
                      </a:srgbClr>
                    </a:solidFill>
                    <a:prstDash val="solid"/>
                    <a:round/>
                  </a14:hiddenLine>
                </a:ext>
              </a:extLst>
            </c:spPr>
          </c:marker>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'[Data_entry_Figures_12_09_27.xlsm]S1-B'!$C$5:$C$20</c:f>
              <c:numCache>
                <c:formatCode>General</c:formatCode>
                <c:ptCount val="16"/>
                <c:pt idx="0">
                  <c:v>0.75</c:v>
                </c:pt>
                <c:pt idx="1">
                  <c:v>0.70000000000000007</c:v>
                </c:pt>
                <c:pt idx="2">
                  <c:v>0.75</c:v>
                </c:pt>
                <c:pt idx="3">
                  <c:v>0.75</c:v>
                </c:pt>
                <c:pt idx="4">
                  <c:v>0.7</c:v>
                </c:pt>
                <c:pt idx="5">
                  <c:v>0.6</c:v>
                </c:pt>
                <c:pt idx="6">
                  <c:v>0.75</c:v>
                </c:pt>
                <c:pt idx="7">
                  <c:v>0.75</c:v>
                </c:pt>
                <c:pt idx="8">
                  <c:v>0.35</c:v>
                </c:pt>
                <c:pt idx="9">
                  <c:v>0.3</c:v>
                </c:pt>
                <c:pt idx="10">
                  <c:v>0.4</c:v>
                </c:pt>
                <c:pt idx="11">
                  <c:v>0.4</c:v>
                </c:pt>
                <c:pt idx="12">
                  <c:v>7.0000000000000007E-2</c:v>
                </c:pt>
                <c:pt idx="13">
                  <c:v>0.05</c:v>
                </c:pt>
                <c:pt idx="14">
                  <c:v>0.1</c:v>
                </c:pt>
                <c:pt idx="15">
                  <c:v>0.1</c:v>
                </c:pt>
              </c:numCache>
            </c:numRef>
          </c:val>
          <c:smooth val="0"/>
        </c:ser>
        <c:ser>
          <c:idx val="2"/>
          <c:order val="2"/>
          <c:tx>
            <c:strRef>
              <c:f>'[Data_entry_Figures_12_09_27.xlsm]S1-B'!$D$4</c:f>
              <c:strCache>
                <c:ptCount val="1"/>
                <c:pt idx="0">
                  <c:v>C</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9BBB59">
                      <a:shade val="76000"/>
                      <a:shade val="95000"/>
                      <a:satMod val="105000"/>
                    </a:srgbClr>
                  </a:solidFill>
                  <a:prstDash val="solid"/>
                  <a:round/>
                </a14:hiddenLine>
              </a:ext>
            </a:extLst>
          </c:spPr>
          <c:marker>
            <c:spPr>
              <a:solidFill>
                <a:srgbClr val="9BBB59">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9BBB59">
                        <a:shade val="76000"/>
                        <a:shade val="95000"/>
                        <a:satMod val="105000"/>
                      </a:srgbClr>
                    </a:solidFill>
                    <a:prstDash val="solid"/>
                    <a:round/>
                  </a14:hiddenLine>
                </a:ext>
              </a:extLst>
            </c:spPr>
          </c:marker>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'[Data_entry_Figures_12_09_27.xlsm]S1-B'!$D$5:$D$20</c:f>
              <c:numCache>
                <c:formatCode>General</c:formatCode>
                <c:ptCount val="16"/>
                <c:pt idx="0">
                  <c:v>0.15000000000000002</c:v>
                </c:pt>
                <c:pt idx="1">
                  <c:v>9.9999999999999978E-2</c:v>
                </c:pt>
                <c:pt idx="2">
                  <c:v>0.25</c:v>
                </c:pt>
                <c:pt idx="3">
                  <c:v>0.25</c:v>
                </c:pt>
                <c:pt idx="4">
                  <c:v>0.85</c:v>
                </c:pt>
                <c:pt idx="5">
                  <c:v>0.75</c:v>
                </c:pt>
                <c:pt idx="6">
                  <c:v>0.6</c:v>
                </c:pt>
                <c:pt idx="7">
                  <c:v>0.5</c:v>
                </c:pt>
                <c:pt idx="8">
                  <c:v>0.75</c:v>
                </c:pt>
                <c:pt idx="9">
                  <c:v>0.6</c:v>
                </c:pt>
                <c:pt idx="10">
                  <c:v>0.5</c:v>
                </c:pt>
                <c:pt idx="11">
                  <c:v>0.5</c:v>
                </c:pt>
                <c:pt idx="12">
                  <c:v>0.75</c:v>
                </c:pt>
                <c:pt idx="13">
                  <c:v>0.5</c:v>
                </c:pt>
                <c:pt idx="14">
                  <c:v>0.5</c:v>
                </c:pt>
                <c:pt idx="15">
                  <c:v>0.25</c:v>
                </c:pt>
              </c:numCache>
            </c:numRef>
          </c:val>
          <c:smooth val="0"/>
        </c:ser>
        <c:ser>
          <c:idx val="3"/>
          <c:order val="3"/>
          <c:tx>
            <c:strRef>
              <c:f>'[Data_entry_Figures_12_09_27.xlsm]S1-B'!$E$4</c:f>
              <c:strCache>
                <c:ptCount val="1"/>
                <c:pt idx="0">
                  <c:v>D</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8064A2">
                      <a:shade val="76000"/>
                      <a:shade val="95000"/>
                      <a:satMod val="105000"/>
                    </a:srgbClr>
                  </a:solidFill>
                  <a:prstDash val="solid"/>
                  <a:round/>
                </a14:hiddenLine>
              </a:ext>
            </a:extLst>
          </c:spPr>
          <c:marker>
            <c:spPr>
              <a:solidFill>
                <a:srgbClr val="8064A2">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8064A2">
                        <a:shade val="76000"/>
                        <a:shade val="95000"/>
                        <a:satMod val="105000"/>
                      </a:srgbClr>
                    </a:solidFill>
                    <a:prstDash val="solid"/>
                    <a:round/>
                  </a14:hiddenLine>
                </a:ext>
              </a:extLst>
            </c:spPr>
          </c:marker>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'[Data_entry_Figures_12_09_27.xlsm]S1-B'!$E$5:$E$20</c:f>
              <c:numCache>
                <c:formatCode>General</c:formatCode>
                <c:ptCount val="16"/>
                <c:pt idx="0">
                  <c:v>0.5</c:v>
                </c:pt>
                <c:pt idx="1">
                  <c:v>0.44999999999999996</c:v>
                </c:pt>
                <c:pt idx="2">
                  <c:v>0.39999999999999997</c:v>
                </c:pt>
                <c:pt idx="3">
                  <c:v>0.19999999999999998</c:v>
                </c:pt>
                <c:pt idx="4">
                  <c:v>0.6</c:v>
                </c:pt>
                <c:pt idx="5">
                  <c:v>0.5</c:v>
                </c:pt>
                <c:pt idx="6">
                  <c:v>0.4</c:v>
                </c:pt>
                <c:pt idx="7">
                  <c:v>0.2</c:v>
                </c:pt>
                <c:pt idx="8">
                  <c:v>0.5</c:v>
                </c:pt>
                <c:pt idx="9">
                  <c:v>0.4</c:v>
                </c:pt>
                <c:pt idx="10">
                  <c:v>0.3</c:v>
                </c:pt>
                <c:pt idx="11">
                  <c:v>0.1</c:v>
                </c:pt>
                <c:pt idx="12">
                  <c:v>0.3</c:v>
                </c:pt>
                <c:pt idx="13">
                  <c:v>0.2</c:v>
                </c:pt>
                <c:pt idx="14">
                  <c:v>0.1</c:v>
                </c:pt>
                <c:pt idx="15">
                  <c:v>0</c:v>
                </c:pt>
              </c:numCache>
            </c:numRef>
          </c:val>
          <c:smooth val="0"/>
        </c:ser>
        <c:ser>
          <c:idx val="4"/>
          <c:order val="4"/>
          <c:tx>
            <c:strRef>
              <c:f>'[Data_entry_Figures_12_09_27.xlsm]S1-B'!$F$4</c:f>
              <c:strCache>
                <c:ptCount val="1"/>
                <c:pt idx="0">
                  <c:v>E</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BACC6">
                      <a:shade val="76000"/>
                      <a:shade val="95000"/>
                      <a:satMod val="105000"/>
                    </a:srgbClr>
                  </a:solidFill>
                  <a:prstDash val="solid"/>
                  <a:round/>
                </a14:hiddenLine>
              </a:ext>
            </a:extLst>
          </c:spPr>
          <c:marker>
            <c:spPr>
              <a:solidFill>
                <a:srgbClr val="4BACC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BACC6">
                        <a:shade val="76000"/>
                        <a:shade val="95000"/>
                        <a:satMod val="105000"/>
                      </a:srgbClr>
                    </a:solidFill>
                    <a:prstDash val="solid"/>
                    <a:round/>
                  </a14:hiddenLine>
                </a:ext>
              </a:extLst>
            </c:spPr>
          </c:marker>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'[Data_entry_Figures_12_09_27.xlsm]S1-B'!$F$5:$F$20</c:f>
              <c:numCache>
                <c:formatCode>General</c:formatCode>
                <c:ptCount val="16"/>
                <c:pt idx="0">
                  <c:v>0.7</c:v>
                </c:pt>
                <c:pt idx="1">
                  <c:v>0.75</c:v>
                </c:pt>
                <c:pt idx="2">
                  <c:v>0.70000000000000007</c:v>
                </c:pt>
                <c:pt idx="3">
                  <c:v>0.75</c:v>
                </c:pt>
                <c:pt idx="4">
                  <c:v>0.8</c:v>
                </c:pt>
                <c:pt idx="5">
                  <c:v>0.8</c:v>
                </c:pt>
                <c:pt idx="6">
                  <c:v>0.7</c:v>
                </c:pt>
                <c:pt idx="7">
                  <c:v>0.7</c:v>
                </c:pt>
                <c:pt idx="8">
                  <c:v>0.8</c:v>
                </c:pt>
                <c:pt idx="9">
                  <c:v>0.8</c:v>
                </c:pt>
                <c:pt idx="10">
                  <c:v>0.7</c:v>
                </c:pt>
                <c:pt idx="11">
                  <c:v>0.7</c:v>
                </c:pt>
                <c:pt idx="12">
                  <c:v>0.6</c:v>
                </c:pt>
                <c:pt idx="13">
                  <c:v>0.6</c:v>
                </c:pt>
                <c:pt idx="14">
                  <c:v>0.4</c:v>
                </c:pt>
                <c:pt idx="15">
                  <c:v>0.4</c:v>
                </c:pt>
              </c:numCache>
            </c:numRef>
          </c:val>
          <c:smooth val="0"/>
        </c:ser>
        <c:ser>
          <c:idx val="5"/>
          <c:order val="5"/>
          <c:tx>
            <c:strRef>
              <c:f>'[Data_entry_Figures_12_09_27.xlsm]S1-B'!$G$4</c:f>
              <c:strCache>
                <c:ptCount val="1"/>
                <c:pt idx="0">
                  <c:v>Avg</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F79646">
                      <a:shade val="76000"/>
                      <a:shade val="95000"/>
                      <a:satMod val="105000"/>
                    </a:srgbClr>
                  </a:solidFill>
                  <a:prstDash val="solid"/>
                  <a:round/>
                </a14:hiddenLine>
              </a:ext>
            </a:extLst>
          </c:spPr>
          <c:marker>
            <c:spPr>
              <a:solidFill>
                <a:srgbClr val="F7964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F79646">
                        <a:shade val="76000"/>
                        <a:shade val="95000"/>
                        <a:satMod val="105000"/>
                      </a:srgbClr>
                    </a:solidFill>
                    <a:prstDash val="solid"/>
                    <a:round/>
                  </a14:hiddenLine>
                </a:ext>
              </a:extLst>
            </c:spPr>
          </c:marker>
          <c:errBars>
            <c:errDir val="y"/>
            <c:errBarType val="both"/>
            <c:errValType val="cust"/>
            <c:noEndCap val="0"/>
            <c:plus>
              <c:numRef>
                <c:f>'[Data_entry_Figures_12_09_27.xlsm]S1-B'!$H$5:$H$20</c:f>
                <c:numCache>
                  <c:formatCode>General</c:formatCode>
                  <c:ptCount val="16"/>
                  <c:pt idx="0">
                    <c:v>0.23611437906235205</c:v>
                  </c:pt>
                  <c:pt idx="1">
                    <c:v>0.26124700955226282</c:v>
                  </c:pt>
                  <c:pt idx="2">
                    <c:v>0.22192341021172138</c:v>
                  </c:pt>
                  <c:pt idx="3">
                    <c:v>0.2979093821953247</c:v>
                  </c:pt>
                  <c:pt idx="4">
                    <c:v>0.12041594578792232</c:v>
                  </c:pt>
                  <c:pt idx="5">
                    <c:v>0.19235384061671296</c:v>
                  </c:pt>
                  <c:pt idx="6">
                    <c:v>0.14747881203752566</c:v>
                  </c:pt>
                  <c:pt idx="7">
                    <c:v>0.23611437906235172</c:v>
                  </c:pt>
                  <c:pt idx="8">
                    <c:v>0.19557607215607919</c:v>
                  </c:pt>
                  <c:pt idx="9">
                    <c:v>0.21679483388678808</c:v>
                  </c:pt>
                  <c:pt idx="10">
                    <c:v>0.14832396974191334</c:v>
                  </c:pt>
                  <c:pt idx="11">
                    <c:v>0.21908902300206629</c:v>
                  </c:pt>
                  <c:pt idx="12">
                    <c:v>0.26538651058409118</c:v>
                  </c:pt>
                  <c:pt idx="13">
                    <c:v>0.23345235059857497</c:v>
                  </c:pt>
                  <c:pt idx="14">
                    <c:v>0.20493901531919193</c:v>
                  </c:pt>
                  <c:pt idx="15">
                    <c:v>0.20615528128088306</c:v>
                  </c:pt>
                </c:numCache>
              </c:numRef>
            </c:plus>
            <c:minus>
              <c:numRef>
                <c:f>'[Data_entry_Figures_12_09_27.xlsm]S1-B'!$H$5:$H$20</c:f>
                <c:numCache>
                  <c:formatCode>General</c:formatCode>
                  <c:ptCount val="16"/>
                  <c:pt idx="0">
                    <c:v>0.23611437906235205</c:v>
                  </c:pt>
                  <c:pt idx="1">
                    <c:v>0.26124700955226282</c:v>
                  </c:pt>
                  <c:pt idx="2">
                    <c:v>0.22192341021172138</c:v>
                  </c:pt>
                  <c:pt idx="3">
                    <c:v>0.2979093821953247</c:v>
                  </c:pt>
                  <c:pt idx="4">
                    <c:v>0.12041594578792232</c:v>
                  </c:pt>
                  <c:pt idx="5">
                    <c:v>0.19235384061671296</c:v>
                  </c:pt>
                  <c:pt idx="6">
                    <c:v>0.14747881203752566</c:v>
                  </c:pt>
                  <c:pt idx="7">
                    <c:v>0.23611437906235172</c:v>
                  </c:pt>
                  <c:pt idx="8">
                    <c:v>0.19557607215607919</c:v>
                  </c:pt>
                  <c:pt idx="9">
                    <c:v>0.21679483388678808</c:v>
                  </c:pt>
                  <c:pt idx="10">
                    <c:v>0.14832396974191334</c:v>
                  </c:pt>
                  <c:pt idx="11">
                    <c:v>0.21908902300206629</c:v>
                  </c:pt>
                  <c:pt idx="12">
                    <c:v>0.26538651058409118</c:v>
                  </c:pt>
                  <c:pt idx="13">
                    <c:v>0.23345235059857497</c:v>
                  </c:pt>
                  <c:pt idx="14">
                    <c:v>0.20493901531919193</c:v>
                  </c:pt>
                  <c:pt idx="15">
                    <c:v>0.20615528128088306</c:v>
                  </c:pt>
                </c:numCache>
              </c:numRef>
            </c:minus>
          </c:errBars>
          <c:cat>
            <c:strRef>
              <c:f>'[Data_entry_Figures_12_09_27.xlsm]S1-B'!$A$5:$A$20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'[Data_entry_Figures_12_09_27.xlsm]S1-B'!$G$5:$G$20</c:f>
              <c:numCache>
                <c:formatCode>General</c:formatCode>
                <c:ptCount val="16"/>
                <c:pt idx="0">
                  <c:v>0.51999999999999991</c:v>
                </c:pt>
                <c:pt idx="1">
                  <c:v>0.51999999999999991</c:v>
                </c:pt>
                <c:pt idx="2">
                  <c:v>0.56000000000000005</c:v>
                </c:pt>
                <c:pt idx="3">
                  <c:v>0.55000000000000004</c:v>
                </c:pt>
                <c:pt idx="4">
                  <c:v>0.77000000000000013</c:v>
                </c:pt>
                <c:pt idx="5">
                  <c:v>0.73000000000000009</c:v>
                </c:pt>
                <c:pt idx="6">
                  <c:v>0.64</c:v>
                </c:pt>
                <c:pt idx="7">
                  <c:v>0.58000000000000007</c:v>
                </c:pt>
                <c:pt idx="8">
                  <c:v>0.63000000000000012</c:v>
                </c:pt>
                <c:pt idx="9">
                  <c:v>0.56999999999999995</c:v>
                </c:pt>
                <c:pt idx="10">
                  <c:v>0.48</c:v>
                </c:pt>
                <c:pt idx="11">
                  <c:v>0.44000000000000006</c:v>
                </c:pt>
                <c:pt idx="12">
                  <c:v>0.44400000000000006</c:v>
                </c:pt>
                <c:pt idx="13">
                  <c:v>0.37</c:v>
                </c:pt>
                <c:pt idx="14">
                  <c:v>0.32</c:v>
                </c:pt>
                <c:pt idx="15">
                  <c:v>0.25</c:v>
                </c:pt>
              </c:numCache>
            </c:numRef>
          </c:val>
          <c:smooth val="0"/>
        </c:ser>
        <c:dLbls>
          <c:showLegendKey val="0"/>
          <c:showVal val="0"/>
          <c:showCatName val="0"/>
          <c:showSerName val="0"/>
          <c:showPercent val="0"/>
          <c:showBubbleSize val="0"/>
        </c:dLbls>
        <c:marker val="1"/>
        <c:smooth val="0"/>
        <c:axId val="-906142720"/>
        <c:axId val="-906136736"/>
      </c:lineChart>
      <c:catAx>
        <c:axId val="-906142720"/>
        <c:scaling>
          <c:orientation val="minMax"/>
        </c:scaling>
        <c:delete val="0"/>
        <c:axPos val="b"/>
        <c:title>
          <c:tx>
            <c:rich>
              <a:bodyPr/>
              <a:lstStyle/>
              <a:p>
                <a:pPr>
                  <a:defRPr sz="1400" b="1"/>
                </a:pPr>
                <a:r>
                  <a:rPr lang="en-CA"/>
                  <a:t>Invasion (j) + Threat (k) Combinations</a:t>
                </a:r>
              </a:p>
            </c:rich>
          </c:tx>
          <c:overlay val="0"/>
        </c:title>
        <c:numFmt formatCode="General" sourceLinked="0"/>
        <c:majorTickMark val="out"/>
        <c:minorTickMark val="none"/>
        <c:tickLblPos val="nextTo"/>
        <c:txPr>
          <a:bodyPr rot="-5400000" vert="horz"/>
          <a:lstStyle/>
          <a:p>
            <a:pPr>
              <a:defRPr/>
            </a:pPr>
            <a:endParaRPr lang="en-US"/>
          </a:p>
        </c:txPr>
        <c:crossAx val="-906136736"/>
        <c:crossesAt val="0"/>
        <c:auto val="1"/>
        <c:lblAlgn val="ctr"/>
        <c:lblOffset val="100"/>
        <c:noMultiLvlLbl val="0"/>
      </c:catAx>
      <c:valAx>
        <c:axId val="-906136736"/>
        <c:scaling>
          <c:orientation val="minMax"/>
          <c:max val="1"/>
          <c:min val="0"/>
        </c:scaling>
        <c:delete val="0"/>
        <c:axPos val="l"/>
        <c:title>
          <c:tx>
            <c:rich>
              <a:bodyPr rot="-5400000" vert="horz"/>
              <a:lstStyle/>
              <a:p>
                <a:pPr>
                  <a:defRPr sz="1400" b="1"/>
                </a:pPr>
                <a:r>
                  <a:rPr lang="en-CA"/>
                  <a:t>Biodiversity Benefit</a:t>
                </a:r>
              </a:p>
            </c:rich>
          </c:tx>
          <c:overlay val="0"/>
        </c:title>
        <c:numFmt formatCode="General" sourceLinked="1"/>
        <c:majorTickMark val="out"/>
        <c:minorTickMark val="none"/>
        <c:tickLblPos val="nextTo"/>
        <c:crossAx val="-906142720"/>
        <c:crosses val="autoZero"/>
        <c:crossBetween val="between"/>
      </c:valAx>
    </c:plotArea>
    <c:legend>
      <c:legendPos val="b"/>
      <c:overlay val="0"/>
      <c:spPr>
        <a:ln w="9525" cap="flat" cmpd="sng" algn="ctr">
          <a:solidFill>
            <a:srgbClr val="000000"/>
          </a:solidFill>
          <a:prstDash val="solid"/>
          <a:round/>
          <a:headEnd type="none" w="med" len="med"/>
          <a:tailEnd type="none" w="med" len="med"/>
        </a:ln>
      </c:spPr>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a:pPr>
            <a:r>
              <a:rPr lang="en-CA"/>
              <a:t>Shrub Cut + Remove Initial Cost</a:t>
            </a:r>
          </a:p>
        </c:rich>
      </c:tx>
      <c:overlay val="0"/>
    </c:title>
    <c:autoTitleDeleted val="0"/>
    <c:plotArea>
      <c:layout/>
      <c:lineChart>
        <c:grouping val="standard"/>
        <c:varyColors val="0"/>
        <c:ser>
          <c:idx val="0"/>
          <c:order val="0"/>
          <c:tx>
            <c:strRef>
              <c:f>'[Data_entry_Figures_12_09_27.xlsm]S1-C1'!$B$4</c:f>
              <c:strCache>
                <c:ptCount val="1"/>
                <c:pt idx="0">
                  <c:v>A</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F81BD">
                      <a:shade val="76000"/>
                      <a:shade val="95000"/>
                      <a:satMod val="105000"/>
                    </a:srgbClr>
                  </a:solidFill>
                  <a:prstDash val="solid"/>
                  <a:round/>
                </a14:hiddenLine>
              </a:ext>
            </a:extLst>
          </c:spPr>
          <c:marker>
            <c:spPr>
              <a:solidFill>
                <a:srgbClr val="4F81B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F81BD">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'[Data_entry_Figures_12_09_27.xlsm]S1-C1'!$B$5:$B$20</c:f>
              <c:numCache>
                <c:formatCode>General</c:formatCode>
                <c:ptCount val="16"/>
                <c:pt idx="0">
                  <c:v>400</c:v>
                </c:pt>
                <c:pt idx="1">
                  <c:v>400</c:v>
                </c:pt>
                <c:pt idx="2">
                  <c:v>400</c:v>
                </c:pt>
                <c:pt idx="3">
                  <c:v>500</c:v>
                </c:pt>
                <c:pt idx="4">
                  <c:v>500</c:v>
                </c:pt>
                <c:pt idx="5">
                  <c:v>500</c:v>
                </c:pt>
                <c:pt idx="6">
                  <c:v>500</c:v>
                </c:pt>
                <c:pt idx="7">
                  <c:v>1000</c:v>
                </c:pt>
                <c:pt idx="8">
                  <c:v>1200</c:v>
                </c:pt>
                <c:pt idx="9">
                  <c:v>1200</c:v>
                </c:pt>
                <c:pt idx="10">
                  <c:v>1200</c:v>
                </c:pt>
                <c:pt idx="11">
                  <c:v>2000</c:v>
                </c:pt>
                <c:pt idx="12">
                  <c:v>2200</c:v>
                </c:pt>
                <c:pt idx="13">
                  <c:v>2200</c:v>
                </c:pt>
                <c:pt idx="14">
                  <c:v>2200</c:v>
                </c:pt>
                <c:pt idx="15">
                  <c:v>3000</c:v>
                </c:pt>
              </c:numCache>
            </c:numRef>
          </c:val>
          <c:smooth val="0"/>
        </c:ser>
        <c:ser>
          <c:idx val="1"/>
          <c:order val="1"/>
          <c:tx>
            <c:strRef>
              <c:f>'[Data_entry_Figures_12_09_27.xlsm]S1-C1'!$C$4</c:f>
              <c:strCache>
                <c:ptCount val="1"/>
                <c:pt idx="0">
                  <c:v>B</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C0504D">
                      <a:shade val="76000"/>
                      <a:shade val="95000"/>
                      <a:satMod val="105000"/>
                    </a:srgbClr>
                  </a:solidFill>
                  <a:prstDash val="solid"/>
                  <a:round/>
                </a14:hiddenLine>
              </a:ext>
            </a:extLst>
          </c:spPr>
          <c:marker>
            <c:spPr>
              <a:solidFill>
                <a:srgbClr val="C0504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C0504D">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'[Data_entry_Figures_12_09_27.xlsm]S1-C1'!$C$5:$C$20</c:f>
              <c:numCache>
                <c:formatCode>General</c:formatCode>
                <c:ptCount val="16"/>
                <c:pt idx="0">
                  <c:v>800</c:v>
                </c:pt>
                <c:pt idx="1">
                  <c:v>800</c:v>
                </c:pt>
                <c:pt idx="2">
                  <c:v>800</c:v>
                </c:pt>
                <c:pt idx="3">
                  <c:v>800</c:v>
                </c:pt>
                <c:pt idx="4">
                  <c:v>1400</c:v>
                </c:pt>
                <c:pt idx="5">
                  <c:v>1400</c:v>
                </c:pt>
                <c:pt idx="6">
                  <c:v>1400</c:v>
                </c:pt>
                <c:pt idx="7">
                  <c:v>1400</c:v>
                </c:pt>
                <c:pt idx="8">
                  <c:v>1700</c:v>
                </c:pt>
                <c:pt idx="9">
                  <c:v>1700</c:v>
                </c:pt>
                <c:pt idx="10">
                  <c:v>1700</c:v>
                </c:pt>
                <c:pt idx="11">
                  <c:v>1700</c:v>
                </c:pt>
                <c:pt idx="12">
                  <c:v>4000</c:v>
                </c:pt>
                <c:pt idx="13">
                  <c:v>4000</c:v>
                </c:pt>
                <c:pt idx="14">
                  <c:v>4000</c:v>
                </c:pt>
                <c:pt idx="15">
                  <c:v>4000</c:v>
                </c:pt>
              </c:numCache>
            </c:numRef>
          </c:val>
          <c:smooth val="0"/>
        </c:ser>
        <c:ser>
          <c:idx val="2"/>
          <c:order val="2"/>
          <c:tx>
            <c:strRef>
              <c:f>'[Data_entry_Figures_12_09_27.xlsm]S1-C1'!$D$4</c:f>
              <c:strCache>
                <c:ptCount val="1"/>
                <c:pt idx="0">
                  <c:v>C</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9BBB59">
                      <a:shade val="76000"/>
                      <a:shade val="95000"/>
                      <a:satMod val="105000"/>
                    </a:srgbClr>
                  </a:solidFill>
                  <a:prstDash val="solid"/>
                  <a:round/>
                </a14:hiddenLine>
              </a:ext>
            </a:extLst>
          </c:spPr>
          <c:marker>
            <c:spPr>
              <a:solidFill>
                <a:srgbClr val="9BBB59">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9BBB59">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'[Data_entry_Figures_12_09_27.xlsm]S1-C1'!$D$5:$D$20</c:f>
              <c:numCache>
                <c:formatCode>General</c:formatCode>
                <c:ptCount val="16"/>
                <c:pt idx="0">
                  <c:v>2300</c:v>
                </c:pt>
                <c:pt idx="1">
                  <c:v>2300</c:v>
                </c:pt>
                <c:pt idx="2">
                  <c:v>2300</c:v>
                </c:pt>
                <c:pt idx="3">
                  <c:v>2300</c:v>
                </c:pt>
                <c:pt idx="4">
                  <c:v>3000</c:v>
                </c:pt>
                <c:pt idx="5">
                  <c:v>3000</c:v>
                </c:pt>
                <c:pt idx="6">
                  <c:v>3000</c:v>
                </c:pt>
                <c:pt idx="7">
                  <c:v>3000</c:v>
                </c:pt>
                <c:pt idx="8">
                  <c:v>4000</c:v>
                </c:pt>
                <c:pt idx="9">
                  <c:v>4000</c:v>
                </c:pt>
                <c:pt idx="10">
                  <c:v>4000</c:v>
                </c:pt>
                <c:pt idx="11">
                  <c:v>4000</c:v>
                </c:pt>
                <c:pt idx="12">
                  <c:v>6000</c:v>
                </c:pt>
                <c:pt idx="13">
                  <c:v>6000</c:v>
                </c:pt>
                <c:pt idx="14">
                  <c:v>6000</c:v>
                </c:pt>
                <c:pt idx="15">
                  <c:v>6000</c:v>
                </c:pt>
              </c:numCache>
            </c:numRef>
          </c:val>
          <c:smooth val="0"/>
        </c:ser>
        <c:ser>
          <c:idx val="3"/>
          <c:order val="3"/>
          <c:tx>
            <c:strRef>
              <c:f>'[Data_entry_Figures_12_09_27.xlsm]S1-C1'!$E$4</c:f>
              <c:strCache>
                <c:ptCount val="1"/>
                <c:pt idx="0">
                  <c:v>D</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8064A2">
                      <a:shade val="76000"/>
                      <a:shade val="95000"/>
                      <a:satMod val="105000"/>
                    </a:srgbClr>
                  </a:solidFill>
                  <a:prstDash val="solid"/>
                  <a:round/>
                </a14:hiddenLine>
              </a:ext>
            </a:extLst>
          </c:spPr>
          <c:marker>
            <c:spPr>
              <a:solidFill>
                <a:srgbClr val="8064A2">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8064A2">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'[Data_entry_Figures_12_09_27.xlsm]S1-C1'!$E$5:$E$20</c:f>
              <c:numCache>
                <c:formatCode>General</c:formatCode>
                <c:ptCount val="16"/>
                <c:pt idx="0">
                  <c:v>1500</c:v>
                </c:pt>
                <c:pt idx="1">
                  <c:v>1500</c:v>
                </c:pt>
                <c:pt idx="2">
                  <c:v>1500</c:v>
                </c:pt>
                <c:pt idx="3">
                  <c:v>1500</c:v>
                </c:pt>
                <c:pt idx="4">
                  <c:v>2100</c:v>
                </c:pt>
                <c:pt idx="5">
                  <c:v>2100</c:v>
                </c:pt>
                <c:pt idx="6">
                  <c:v>2100</c:v>
                </c:pt>
                <c:pt idx="7">
                  <c:v>2100</c:v>
                </c:pt>
                <c:pt idx="8">
                  <c:v>2900</c:v>
                </c:pt>
                <c:pt idx="9">
                  <c:v>2900</c:v>
                </c:pt>
                <c:pt idx="10">
                  <c:v>2900</c:v>
                </c:pt>
                <c:pt idx="11">
                  <c:v>2900</c:v>
                </c:pt>
                <c:pt idx="12">
                  <c:v>4000</c:v>
                </c:pt>
                <c:pt idx="13">
                  <c:v>4000</c:v>
                </c:pt>
                <c:pt idx="14">
                  <c:v>4000</c:v>
                </c:pt>
                <c:pt idx="15">
                  <c:v>4000</c:v>
                </c:pt>
              </c:numCache>
            </c:numRef>
          </c:val>
          <c:smooth val="0"/>
        </c:ser>
        <c:ser>
          <c:idx val="4"/>
          <c:order val="4"/>
          <c:tx>
            <c:strRef>
              <c:f>'[Data_entry_Figures_12_09_27.xlsm]S1-C1'!$F$4</c:f>
              <c:strCache>
                <c:ptCount val="1"/>
                <c:pt idx="0">
                  <c:v>E</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BACC6">
                      <a:shade val="76000"/>
                      <a:shade val="95000"/>
                      <a:satMod val="105000"/>
                    </a:srgbClr>
                  </a:solidFill>
                  <a:prstDash val="solid"/>
                  <a:round/>
                </a14:hiddenLine>
              </a:ext>
            </a:extLst>
          </c:spPr>
          <c:marker>
            <c:spPr>
              <a:solidFill>
                <a:srgbClr val="4BACC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BACC6">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'[Data_entry_Figures_12_09_27.xlsm]S1-C1'!$F$5:$F$20</c:f>
              <c:numCache>
                <c:formatCode>General</c:formatCode>
                <c:ptCount val="16"/>
                <c:pt idx="0">
                  <c:v>1500</c:v>
                </c:pt>
                <c:pt idx="1">
                  <c:v>1500</c:v>
                </c:pt>
                <c:pt idx="2">
                  <c:v>1500</c:v>
                </c:pt>
                <c:pt idx="3">
                  <c:v>2000</c:v>
                </c:pt>
                <c:pt idx="4">
                  <c:v>6500</c:v>
                </c:pt>
                <c:pt idx="5">
                  <c:v>6500</c:v>
                </c:pt>
                <c:pt idx="6">
                  <c:v>6500</c:v>
                </c:pt>
                <c:pt idx="7">
                  <c:v>8500</c:v>
                </c:pt>
                <c:pt idx="8">
                  <c:v>11000</c:v>
                </c:pt>
                <c:pt idx="9">
                  <c:v>11000</c:v>
                </c:pt>
                <c:pt idx="10">
                  <c:v>11000</c:v>
                </c:pt>
                <c:pt idx="11">
                  <c:v>12000</c:v>
                </c:pt>
                <c:pt idx="12">
                  <c:v>17000</c:v>
                </c:pt>
                <c:pt idx="13">
                  <c:v>17000</c:v>
                </c:pt>
                <c:pt idx="14">
                  <c:v>17000</c:v>
                </c:pt>
                <c:pt idx="15">
                  <c:v>18000</c:v>
                </c:pt>
              </c:numCache>
            </c:numRef>
          </c:val>
          <c:smooth val="0"/>
        </c:ser>
        <c:ser>
          <c:idx val="5"/>
          <c:order val="5"/>
          <c:tx>
            <c:strRef>
              <c:f>'[Data_entry_Figures_12_09_27.xlsm]S1-C1'!$G$4</c:f>
              <c:strCache>
                <c:ptCount val="1"/>
                <c:pt idx="0">
                  <c:v>Avg</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F79646">
                      <a:shade val="76000"/>
                      <a:shade val="95000"/>
                      <a:satMod val="105000"/>
                    </a:srgbClr>
                  </a:solidFill>
                  <a:prstDash val="solid"/>
                  <a:round/>
                </a14:hiddenLine>
              </a:ext>
            </a:extLst>
          </c:spPr>
          <c:marker>
            <c:spPr>
              <a:solidFill>
                <a:srgbClr val="F7964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F79646">
                        <a:shade val="76000"/>
                        <a:shade val="95000"/>
                        <a:satMod val="105000"/>
                      </a:srgbClr>
                    </a:solidFill>
                    <a:prstDash val="solid"/>
                    <a:round/>
                  </a14:hiddenLine>
                </a:ext>
              </a:extLst>
            </c:spPr>
          </c:marker>
          <c:errBars>
            <c:errDir val="y"/>
            <c:errBarType val="both"/>
            <c:errValType val="cust"/>
            <c:noEndCap val="0"/>
            <c:plus>
              <c:numRef>
                <c:f>'[Data_entry_Figures_12_09_27.xlsm]S1-C1'!$H$5:$H$20</c:f>
                <c:numCache>
                  <c:formatCode>General</c:formatCode>
                  <c:ptCount val="16"/>
                  <c:pt idx="0">
                    <c:v>731.43694191638963</c:v>
                  </c:pt>
                  <c:pt idx="1">
                    <c:v>731.43694191638963</c:v>
                  </c:pt>
                  <c:pt idx="2">
                    <c:v>731.43694191638963</c:v>
                  </c:pt>
                  <c:pt idx="3">
                    <c:v>766.15925237511817</c:v>
                  </c:pt>
                  <c:pt idx="4">
                    <c:v>2314.087293081227</c:v>
                  </c:pt>
                  <c:pt idx="5">
                    <c:v>2314.087293081227</c:v>
                  </c:pt>
                  <c:pt idx="6">
                    <c:v>2314.087293081227</c:v>
                  </c:pt>
                  <c:pt idx="7">
                    <c:v>3058.5944484354245</c:v>
                  </c:pt>
                  <c:pt idx="8">
                    <c:v>3975.2987309131877</c:v>
                  </c:pt>
                  <c:pt idx="9">
                    <c:v>3975.2987309131877</c:v>
                  </c:pt>
                  <c:pt idx="10">
                    <c:v>3975.2987309131877</c:v>
                  </c:pt>
                  <c:pt idx="11">
                    <c:v>4276.3302024048608</c:v>
                  </c:pt>
                  <c:pt idx="12">
                    <c:v>5945.4184041158951</c:v>
                  </c:pt>
                  <c:pt idx="13">
                    <c:v>5945.4184041158951</c:v>
                  </c:pt>
                  <c:pt idx="14">
                    <c:v>5945.4184041158951</c:v>
                  </c:pt>
                  <c:pt idx="15">
                    <c:v>6244.9979983983985</c:v>
                  </c:pt>
                </c:numCache>
              </c:numRef>
            </c:plus>
            <c:minus>
              <c:numRef>
                <c:f>'[Data_entry_Figures_12_09_27.xlsm]S1-C1'!$H$5:$H$20</c:f>
                <c:numCache>
                  <c:formatCode>General</c:formatCode>
                  <c:ptCount val="16"/>
                  <c:pt idx="0">
                    <c:v>731.43694191638963</c:v>
                  </c:pt>
                  <c:pt idx="1">
                    <c:v>731.43694191638963</c:v>
                  </c:pt>
                  <c:pt idx="2">
                    <c:v>731.43694191638963</c:v>
                  </c:pt>
                  <c:pt idx="3">
                    <c:v>766.15925237511817</c:v>
                  </c:pt>
                  <c:pt idx="4">
                    <c:v>2314.087293081227</c:v>
                  </c:pt>
                  <c:pt idx="5">
                    <c:v>2314.087293081227</c:v>
                  </c:pt>
                  <c:pt idx="6">
                    <c:v>2314.087293081227</c:v>
                  </c:pt>
                  <c:pt idx="7">
                    <c:v>3058.5944484354245</c:v>
                  </c:pt>
                  <c:pt idx="8">
                    <c:v>3975.2987309131877</c:v>
                  </c:pt>
                  <c:pt idx="9">
                    <c:v>3975.2987309131877</c:v>
                  </c:pt>
                  <c:pt idx="10">
                    <c:v>3975.2987309131877</c:v>
                  </c:pt>
                  <c:pt idx="11">
                    <c:v>4276.3302024048608</c:v>
                  </c:pt>
                  <c:pt idx="12">
                    <c:v>5945.4184041158951</c:v>
                  </c:pt>
                  <c:pt idx="13">
                    <c:v>5945.4184041158951</c:v>
                  </c:pt>
                  <c:pt idx="14">
                    <c:v>5945.4184041158951</c:v>
                  </c:pt>
                  <c:pt idx="15">
                    <c:v>6244.9979983983985</c:v>
                  </c:pt>
                </c:numCache>
              </c:numRef>
            </c:minus>
          </c:errBars>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'[Data_entry_Figures_12_09_27.xlsm]S1-C1'!$G$5:$G$20</c:f>
              <c:numCache>
                <c:formatCode>General</c:formatCode>
                <c:ptCount val="16"/>
                <c:pt idx="0">
                  <c:v>1300</c:v>
                </c:pt>
                <c:pt idx="1">
                  <c:v>1300</c:v>
                </c:pt>
                <c:pt idx="2">
                  <c:v>1300</c:v>
                </c:pt>
                <c:pt idx="3">
                  <c:v>1420</c:v>
                </c:pt>
                <c:pt idx="4">
                  <c:v>2700</c:v>
                </c:pt>
                <c:pt idx="5">
                  <c:v>2700</c:v>
                </c:pt>
                <c:pt idx="6">
                  <c:v>2700</c:v>
                </c:pt>
                <c:pt idx="7">
                  <c:v>3200</c:v>
                </c:pt>
                <c:pt idx="8">
                  <c:v>4160</c:v>
                </c:pt>
                <c:pt idx="9">
                  <c:v>4160</c:v>
                </c:pt>
                <c:pt idx="10">
                  <c:v>4160</c:v>
                </c:pt>
                <c:pt idx="11">
                  <c:v>4520</c:v>
                </c:pt>
                <c:pt idx="12">
                  <c:v>6640</c:v>
                </c:pt>
                <c:pt idx="13">
                  <c:v>6640</c:v>
                </c:pt>
                <c:pt idx="14">
                  <c:v>6640</c:v>
                </c:pt>
                <c:pt idx="15">
                  <c:v>7000</c:v>
                </c:pt>
              </c:numCache>
            </c:numRef>
          </c:val>
          <c:smooth val="0"/>
        </c:ser>
        <c:dLbls>
          <c:showLegendKey val="0"/>
          <c:showVal val="0"/>
          <c:showCatName val="0"/>
          <c:showSerName val="0"/>
          <c:showPercent val="0"/>
          <c:showBubbleSize val="0"/>
        </c:dLbls>
        <c:marker val="1"/>
        <c:smooth val="0"/>
        <c:axId val="-906139456"/>
        <c:axId val="-906136192"/>
      </c:lineChart>
      <c:catAx>
        <c:axId val="-906139456"/>
        <c:scaling>
          <c:orientation val="minMax"/>
        </c:scaling>
        <c:delete val="0"/>
        <c:axPos val="b"/>
        <c:title>
          <c:tx>
            <c:rich>
              <a:bodyPr/>
              <a:lstStyle/>
              <a:p>
                <a:pPr>
                  <a:defRPr sz="1400" b="1"/>
                </a:pPr>
                <a:r>
                  <a:rPr lang="en-CA"/>
                  <a:t>Invasion (j) + Threat (k) Combinations</a:t>
                </a:r>
              </a:p>
            </c:rich>
          </c:tx>
          <c:overlay val="0"/>
        </c:title>
        <c:numFmt formatCode="General" sourceLinked="0"/>
        <c:majorTickMark val="out"/>
        <c:minorTickMark val="none"/>
        <c:tickLblPos val="nextTo"/>
        <c:txPr>
          <a:bodyPr rot="-5400000" vert="horz"/>
          <a:lstStyle/>
          <a:p>
            <a:pPr>
              <a:defRPr/>
            </a:pPr>
            <a:endParaRPr lang="en-US"/>
          </a:p>
        </c:txPr>
        <c:crossAx val="-906136192"/>
        <c:crossesAt val="0"/>
        <c:auto val="1"/>
        <c:lblAlgn val="ctr"/>
        <c:lblOffset val="100"/>
        <c:noMultiLvlLbl val="0"/>
      </c:catAx>
      <c:valAx>
        <c:axId val="-906136192"/>
        <c:scaling>
          <c:orientation val="minMax"/>
          <c:max val="18000"/>
          <c:min val="0"/>
        </c:scaling>
        <c:delete val="0"/>
        <c:axPos val="l"/>
        <c:title>
          <c:tx>
            <c:rich>
              <a:bodyPr rot="-5400000" vert="horz"/>
              <a:lstStyle/>
              <a:p>
                <a:pPr>
                  <a:defRPr sz="1400" b="1"/>
                </a:pPr>
                <a:r>
                  <a:rPr lang="en-CA"/>
                  <a:t>Initial Cost [$]</a:t>
                </a:r>
              </a:p>
            </c:rich>
          </c:tx>
          <c:overlay val="0"/>
        </c:title>
        <c:numFmt formatCode="General" sourceLinked="1"/>
        <c:majorTickMark val="out"/>
        <c:minorTickMark val="none"/>
        <c:tickLblPos val="nextTo"/>
        <c:crossAx val="-906139456"/>
        <c:crosses val="autoZero"/>
        <c:crossBetween val="between"/>
      </c:valAx>
    </c:plotArea>
    <c:legend>
      <c:legendPos val="b"/>
      <c:overlay val="0"/>
      <c:spPr>
        <a:ln w="9525" cap="flat" cmpd="sng" algn="ctr">
          <a:solidFill>
            <a:srgbClr val="000000"/>
          </a:solidFill>
          <a:prstDash val="solid"/>
          <a:round/>
          <a:headEnd type="none" w="med" len="med"/>
          <a:tailEnd type="none" w="med" len="med"/>
        </a:ln>
      </c:sp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a:pPr>
            <a:r>
              <a:rPr lang="en-CA"/>
              <a:t>Shrub Cut + Remove Initial Cost</a:t>
            </a:r>
          </a:p>
        </c:rich>
      </c:tx>
      <c:overlay val="0"/>
    </c:title>
    <c:autoTitleDeleted val="0"/>
    <c:plotArea>
      <c:layout/>
      <c:lineChart>
        <c:grouping val="standard"/>
        <c:varyColors val="0"/>
        <c:ser>
          <c:idx val="0"/>
          <c:order val="0"/>
          <c:tx>
            <c:strRef>
              <c:f>'[Data_entry_Figures_12_09_27.xlsm]S1-C1'!$B$4</c:f>
              <c:strCache>
                <c:ptCount val="1"/>
                <c:pt idx="0">
                  <c:v>A</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F81BD">
                      <a:shade val="76000"/>
                      <a:shade val="95000"/>
                      <a:satMod val="105000"/>
                    </a:srgbClr>
                  </a:solidFill>
                  <a:prstDash val="solid"/>
                  <a:round/>
                </a14:hiddenLine>
              </a:ext>
            </a:extLst>
          </c:spPr>
          <c:marker>
            <c:spPr>
              <a:solidFill>
                <a:srgbClr val="4F81B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F81BD">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'[Data_entry_Figures_12_09_27.xlsm]S1-C1'!$B$5:$B$20</c:f>
              <c:numCache>
                <c:formatCode>General</c:formatCode>
                <c:ptCount val="16"/>
                <c:pt idx="0">
                  <c:v>400</c:v>
                </c:pt>
                <c:pt idx="1">
                  <c:v>400</c:v>
                </c:pt>
                <c:pt idx="2">
                  <c:v>400</c:v>
                </c:pt>
                <c:pt idx="3">
                  <c:v>500</c:v>
                </c:pt>
                <c:pt idx="4">
                  <c:v>500</c:v>
                </c:pt>
                <c:pt idx="5">
                  <c:v>500</c:v>
                </c:pt>
                <c:pt idx="6">
                  <c:v>500</c:v>
                </c:pt>
                <c:pt idx="7">
                  <c:v>1000</c:v>
                </c:pt>
                <c:pt idx="8">
                  <c:v>1200</c:v>
                </c:pt>
                <c:pt idx="9">
                  <c:v>1200</c:v>
                </c:pt>
                <c:pt idx="10">
                  <c:v>1200</c:v>
                </c:pt>
                <c:pt idx="11">
                  <c:v>2000</c:v>
                </c:pt>
                <c:pt idx="12">
                  <c:v>2200</c:v>
                </c:pt>
                <c:pt idx="13">
                  <c:v>2200</c:v>
                </c:pt>
                <c:pt idx="14">
                  <c:v>2200</c:v>
                </c:pt>
                <c:pt idx="15">
                  <c:v>3000</c:v>
                </c:pt>
              </c:numCache>
            </c:numRef>
          </c:val>
          <c:smooth val="0"/>
        </c:ser>
        <c:ser>
          <c:idx val="1"/>
          <c:order val="1"/>
          <c:tx>
            <c:strRef>
              <c:f>'[Data_entry_Figures_12_09_27.xlsm]S1-C1'!$C$4</c:f>
              <c:strCache>
                <c:ptCount val="1"/>
                <c:pt idx="0">
                  <c:v>B</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C0504D">
                      <a:shade val="76000"/>
                      <a:shade val="95000"/>
                      <a:satMod val="105000"/>
                    </a:srgbClr>
                  </a:solidFill>
                  <a:prstDash val="solid"/>
                  <a:round/>
                </a14:hiddenLine>
              </a:ext>
            </a:extLst>
          </c:spPr>
          <c:marker>
            <c:spPr>
              <a:solidFill>
                <a:srgbClr val="C0504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C0504D">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'[Data_entry_Figures_12_09_27.xlsm]S1-C1'!$C$5:$C$20</c:f>
              <c:numCache>
                <c:formatCode>General</c:formatCode>
                <c:ptCount val="16"/>
                <c:pt idx="0">
                  <c:v>800</c:v>
                </c:pt>
                <c:pt idx="1">
                  <c:v>800</c:v>
                </c:pt>
                <c:pt idx="2">
                  <c:v>800</c:v>
                </c:pt>
                <c:pt idx="3">
                  <c:v>800</c:v>
                </c:pt>
                <c:pt idx="4">
                  <c:v>1400</c:v>
                </c:pt>
                <c:pt idx="5">
                  <c:v>1400</c:v>
                </c:pt>
                <c:pt idx="6">
                  <c:v>1400</c:v>
                </c:pt>
                <c:pt idx="7">
                  <c:v>1400</c:v>
                </c:pt>
                <c:pt idx="8">
                  <c:v>1700</c:v>
                </c:pt>
                <c:pt idx="9">
                  <c:v>1700</c:v>
                </c:pt>
                <c:pt idx="10">
                  <c:v>1700</c:v>
                </c:pt>
                <c:pt idx="11">
                  <c:v>1700</c:v>
                </c:pt>
                <c:pt idx="12">
                  <c:v>4000</c:v>
                </c:pt>
                <c:pt idx="13">
                  <c:v>4000</c:v>
                </c:pt>
                <c:pt idx="14">
                  <c:v>4000</c:v>
                </c:pt>
                <c:pt idx="15">
                  <c:v>4000</c:v>
                </c:pt>
              </c:numCache>
            </c:numRef>
          </c:val>
          <c:smooth val="0"/>
        </c:ser>
        <c:ser>
          <c:idx val="2"/>
          <c:order val="2"/>
          <c:tx>
            <c:strRef>
              <c:f>'[Data_entry_Figures_12_09_27.xlsm]S1-C1'!$D$4</c:f>
              <c:strCache>
                <c:ptCount val="1"/>
                <c:pt idx="0">
                  <c:v>C</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9BBB59">
                      <a:shade val="76000"/>
                      <a:shade val="95000"/>
                      <a:satMod val="105000"/>
                    </a:srgbClr>
                  </a:solidFill>
                  <a:prstDash val="solid"/>
                  <a:round/>
                </a14:hiddenLine>
              </a:ext>
            </a:extLst>
          </c:spPr>
          <c:marker>
            <c:spPr>
              <a:solidFill>
                <a:srgbClr val="9BBB59">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9BBB59">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'[Data_entry_Figures_12_09_27.xlsm]S1-C1'!$D$5:$D$20</c:f>
              <c:numCache>
                <c:formatCode>General</c:formatCode>
                <c:ptCount val="16"/>
                <c:pt idx="0">
                  <c:v>2300</c:v>
                </c:pt>
                <c:pt idx="1">
                  <c:v>2300</c:v>
                </c:pt>
                <c:pt idx="2">
                  <c:v>2300</c:v>
                </c:pt>
                <c:pt idx="3">
                  <c:v>2300</c:v>
                </c:pt>
                <c:pt idx="4">
                  <c:v>3000</c:v>
                </c:pt>
                <c:pt idx="5">
                  <c:v>3000</c:v>
                </c:pt>
                <c:pt idx="6">
                  <c:v>3000</c:v>
                </c:pt>
                <c:pt idx="7">
                  <c:v>3000</c:v>
                </c:pt>
                <c:pt idx="8">
                  <c:v>4000</c:v>
                </c:pt>
                <c:pt idx="9">
                  <c:v>4000</c:v>
                </c:pt>
                <c:pt idx="10">
                  <c:v>4000</c:v>
                </c:pt>
                <c:pt idx="11">
                  <c:v>4000</c:v>
                </c:pt>
                <c:pt idx="12">
                  <c:v>6000</c:v>
                </c:pt>
                <c:pt idx="13">
                  <c:v>6000</c:v>
                </c:pt>
                <c:pt idx="14">
                  <c:v>6000</c:v>
                </c:pt>
                <c:pt idx="15">
                  <c:v>6000</c:v>
                </c:pt>
              </c:numCache>
            </c:numRef>
          </c:val>
          <c:smooth val="0"/>
        </c:ser>
        <c:ser>
          <c:idx val="3"/>
          <c:order val="3"/>
          <c:tx>
            <c:strRef>
              <c:f>'[Data_entry_Figures_12_09_27.xlsm]S1-C1'!$E$4</c:f>
              <c:strCache>
                <c:ptCount val="1"/>
                <c:pt idx="0">
                  <c:v>D</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8064A2">
                      <a:shade val="76000"/>
                      <a:shade val="95000"/>
                      <a:satMod val="105000"/>
                    </a:srgbClr>
                  </a:solidFill>
                  <a:prstDash val="solid"/>
                  <a:round/>
                </a14:hiddenLine>
              </a:ext>
            </a:extLst>
          </c:spPr>
          <c:marker>
            <c:spPr>
              <a:solidFill>
                <a:srgbClr val="8064A2">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8064A2">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'[Data_entry_Figures_12_09_27.xlsm]S1-C1'!$E$5:$E$20</c:f>
              <c:numCache>
                <c:formatCode>General</c:formatCode>
                <c:ptCount val="16"/>
                <c:pt idx="0">
                  <c:v>1500</c:v>
                </c:pt>
                <c:pt idx="1">
                  <c:v>1500</c:v>
                </c:pt>
                <c:pt idx="2">
                  <c:v>1500</c:v>
                </c:pt>
                <c:pt idx="3">
                  <c:v>1500</c:v>
                </c:pt>
                <c:pt idx="4">
                  <c:v>2100</c:v>
                </c:pt>
                <c:pt idx="5">
                  <c:v>2100</c:v>
                </c:pt>
                <c:pt idx="6">
                  <c:v>2100</c:v>
                </c:pt>
                <c:pt idx="7">
                  <c:v>2100</c:v>
                </c:pt>
                <c:pt idx="8">
                  <c:v>2900</c:v>
                </c:pt>
                <c:pt idx="9">
                  <c:v>2900</c:v>
                </c:pt>
                <c:pt idx="10">
                  <c:v>2900</c:v>
                </c:pt>
                <c:pt idx="11">
                  <c:v>2900</c:v>
                </c:pt>
                <c:pt idx="12">
                  <c:v>4000</c:v>
                </c:pt>
                <c:pt idx="13">
                  <c:v>4000</c:v>
                </c:pt>
                <c:pt idx="14">
                  <c:v>4000</c:v>
                </c:pt>
                <c:pt idx="15">
                  <c:v>4000</c:v>
                </c:pt>
              </c:numCache>
            </c:numRef>
          </c:val>
          <c:smooth val="0"/>
        </c:ser>
        <c:ser>
          <c:idx val="4"/>
          <c:order val="4"/>
          <c:tx>
            <c:strRef>
              <c:f>'[Data_entry_Figures_12_09_27.xlsm]S1-C1'!$F$4</c:f>
              <c:strCache>
                <c:ptCount val="1"/>
                <c:pt idx="0">
                  <c:v>E</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BACC6">
                      <a:shade val="76000"/>
                      <a:shade val="95000"/>
                      <a:satMod val="105000"/>
                    </a:srgbClr>
                  </a:solidFill>
                  <a:prstDash val="solid"/>
                  <a:round/>
                </a14:hiddenLine>
              </a:ext>
            </a:extLst>
          </c:spPr>
          <c:marker>
            <c:spPr>
              <a:solidFill>
                <a:srgbClr val="4BACC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BACC6">
                        <a:shade val="76000"/>
                        <a:shade val="95000"/>
                        <a:satMod val="105000"/>
                      </a:srgbClr>
                    </a:solidFill>
                    <a:prstDash val="solid"/>
                    <a:round/>
                  </a14:hiddenLine>
                </a:ext>
              </a:extLst>
            </c:spPr>
          </c:marker>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'[Data_entry_Figures_12_09_27.xlsm]S1-C1'!$F$5:$F$20</c:f>
              <c:numCache>
                <c:formatCode>General</c:formatCode>
                <c:ptCount val="16"/>
                <c:pt idx="0">
                  <c:v>1500</c:v>
                </c:pt>
                <c:pt idx="1">
                  <c:v>1500</c:v>
                </c:pt>
                <c:pt idx="2">
                  <c:v>1500</c:v>
                </c:pt>
                <c:pt idx="3">
                  <c:v>2000</c:v>
                </c:pt>
                <c:pt idx="4">
                  <c:v>6500</c:v>
                </c:pt>
                <c:pt idx="5">
                  <c:v>6500</c:v>
                </c:pt>
                <c:pt idx="6">
                  <c:v>6500</c:v>
                </c:pt>
                <c:pt idx="7">
                  <c:v>8500</c:v>
                </c:pt>
                <c:pt idx="8">
                  <c:v>11000</c:v>
                </c:pt>
                <c:pt idx="9">
                  <c:v>11000</c:v>
                </c:pt>
                <c:pt idx="10">
                  <c:v>11000</c:v>
                </c:pt>
                <c:pt idx="11">
                  <c:v>12000</c:v>
                </c:pt>
                <c:pt idx="12">
                  <c:v>17000</c:v>
                </c:pt>
                <c:pt idx="13">
                  <c:v>17000</c:v>
                </c:pt>
                <c:pt idx="14">
                  <c:v>17000</c:v>
                </c:pt>
                <c:pt idx="15">
                  <c:v>18000</c:v>
                </c:pt>
              </c:numCache>
            </c:numRef>
          </c:val>
          <c:smooth val="0"/>
        </c:ser>
        <c:ser>
          <c:idx val="5"/>
          <c:order val="5"/>
          <c:tx>
            <c:strRef>
              <c:f>'[Data_entry_Figures_12_09_27.xlsm]S1-C1'!$G$4</c:f>
              <c:strCache>
                <c:ptCount val="1"/>
                <c:pt idx="0">
                  <c:v>Avg</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F79646">
                      <a:shade val="76000"/>
                      <a:shade val="95000"/>
                      <a:satMod val="105000"/>
                    </a:srgbClr>
                  </a:solidFill>
                  <a:prstDash val="solid"/>
                  <a:round/>
                </a14:hiddenLine>
              </a:ext>
            </a:extLst>
          </c:spPr>
          <c:marker>
            <c:spPr>
              <a:solidFill>
                <a:srgbClr val="F7964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F79646">
                        <a:shade val="76000"/>
                        <a:shade val="95000"/>
                        <a:satMod val="105000"/>
                      </a:srgbClr>
                    </a:solidFill>
                    <a:prstDash val="solid"/>
                    <a:round/>
                  </a14:hiddenLine>
                </a:ext>
              </a:extLst>
            </c:spPr>
          </c:marker>
          <c:errBars>
            <c:errDir val="y"/>
            <c:errBarType val="both"/>
            <c:errValType val="cust"/>
            <c:noEndCap val="0"/>
            <c:plus>
              <c:numRef>
                <c:f>'[Data_entry_Figures_12_09_27.xlsm]S1-C1'!$H$5:$H$20</c:f>
                <c:numCache>
                  <c:formatCode>General</c:formatCode>
                  <c:ptCount val="16"/>
                  <c:pt idx="0">
                    <c:v>731.43694191638963</c:v>
                  </c:pt>
                  <c:pt idx="1">
                    <c:v>731.43694191638963</c:v>
                  </c:pt>
                  <c:pt idx="2">
                    <c:v>731.43694191638963</c:v>
                  </c:pt>
                  <c:pt idx="3">
                    <c:v>766.15925237511817</c:v>
                  </c:pt>
                  <c:pt idx="4">
                    <c:v>2314.087293081227</c:v>
                  </c:pt>
                  <c:pt idx="5">
                    <c:v>2314.087293081227</c:v>
                  </c:pt>
                  <c:pt idx="6">
                    <c:v>2314.087293081227</c:v>
                  </c:pt>
                  <c:pt idx="7">
                    <c:v>3058.5944484354245</c:v>
                  </c:pt>
                  <c:pt idx="8">
                    <c:v>3975.2987309131877</c:v>
                  </c:pt>
                  <c:pt idx="9">
                    <c:v>3975.2987309131877</c:v>
                  </c:pt>
                  <c:pt idx="10">
                    <c:v>3975.2987309131877</c:v>
                  </c:pt>
                  <c:pt idx="11">
                    <c:v>4276.3302024048608</c:v>
                  </c:pt>
                  <c:pt idx="12">
                    <c:v>5945.4184041158951</c:v>
                  </c:pt>
                  <c:pt idx="13">
                    <c:v>5945.4184041158951</c:v>
                  </c:pt>
                  <c:pt idx="14">
                    <c:v>5945.4184041158951</c:v>
                  </c:pt>
                  <c:pt idx="15">
                    <c:v>6244.9979983983985</c:v>
                  </c:pt>
                </c:numCache>
              </c:numRef>
            </c:plus>
            <c:minus>
              <c:numRef>
                <c:f>'[Data_entry_Figures_12_09_27.xlsm]S1-C1'!$H$5:$H$20</c:f>
                <c:numCache>
                  <c:formatCode>General</c:formatCode>
                  <c:ptCount val="16"/>
                  <c:pt idx="0">
                    <c:v>731.43694191638963</c:v>
                  </c:pt>
                  <c:pt idx="1">
                    <c:v>731.43694191638963</c:v>
                  </c:pt>
                  <c:pt idx="2">
                    <c:v>731.43694191638963</c:v>
                  </c:pt>
                  <c:pt idx="3">
                    <c:v>766.15925237511817</c:v>
                  </c:pt>
                  <c:pt idx="4">
                    <c:v>2314.087293081227</c:v>
                  </c:pt>
                  <c:pt idx="5">
                    <c:v>2314.087293081227</c:v>
                  </c:pt>
                  <c:pt idx="6">
                    <c:v>2314.087293081227</c:v>
                  </c:pt>
                  <c:pt idx="7">
                    <c:v>3058.5944484354245</c:v>
                  </c:pt>
                  <c:pt idx="8">
                    <c:v>3975.2987309131877</c:v>
                  </c:pt>
                  <c:pt idx="9">
                    <c:v>3975.2987309131877</c:v>
                  </c:pt>
                  <c:pt idx="10">
                    <c:v>3975.2987309131877</c:v>
                  </c:pt>
                  <c:pt idx="11">
                    <c:v>4276.3302024048608</c:v>
                  </c:pt>
                  <c:pt idx="12">
                    <c:v>5945.4184041158951</c:v>
                  </c:pt>
                  <c:pt idx="13">
                    <c:v>5945.4184041158951</c:v>
                  </c:pt>
                  <c:pt idx="14">
                    <c:v>5945.4184041158951</c:v>
                  </c:pt>
                  <c:pt idx="15">
                    <c:v>6244.9979983983985</c:v>
                  </c:pt>
                </c:numCache>
              </c:numRef>
            </c:minus>
          </c:errBars>
          <c:cat>
            <c:strRef>
              <c:f>'[Data_entry_Figures_12_09_27.xlsm]S1-C1'!$A$5:$A$20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'[Data_entry_Figures_12_09_27.xlsm]S1-C1'!$G$5:$G$20</c:f>
              <c:numCache>
                <c:formatCode>General</c:formatCode>
                <c:ptCount val="16"/>
                <c:pt idx="0">
                  <c:v>1300</c:v>
                </c:pt>
                <c:pt idx="1">
                  <c:v>1300</c:v>
                </c:pt>
                <c:pt idx="2">
                  <c:v>1300</c:v>
                </c:pt>
                <c:pt idx="3">
                  <c:v>1420</c:v>
                </c:pt>
                <c:pt idx="4">
                  <c:v>2700</c:v>
                </c:pt>
                <c:pt idx="5">
                  <c:v>2700</c:v>
                </c:pt>
                <c:pt idx="6">
                  <c:v>2700</c:v>
                </c:pt>
                <c:pt idx="7">
                  <c:v>3200</c:v>
                </c:pt>
                <c:pt idx="8">
                  <c:v>4160</c:v>
                </c:pt>
                <c:pt idx="9">
                  <c:v>4160</c:v>
                </c:pt>
                <c:pt idx="10">
                  <c:v>4160</c:v>
                </c:pt>
                <c:pt idx="11">
                  <c:v>4520</c:v>
                </c:pt>
                <c:pt idx="12">
                  <c:v>6640</c:v>
                </c:pt>
                <c:pt idx="13">
                  <c:v>6640</c:v>
                </c:pt>
                <c:pt idx="14">
                  <c:v>6640</c:v>
                </c:pt>
                <c:pt idx="15">
                  <c:v>7000</c:v>
                </c:pt>
              </c:numCache>
            </c:numRef>
          </c:val>
          <c:smooth val="0"/>
        </c:ser>
        <c:dLbls>
          <c:showLegendKey val="0"/>
          <c:showVal val="0"/>
          <c:showCatName val="0"/>
          <c:showSerName val="0"/>
          <c:showPercent val="0"/>
          <c:showBubbleSize val="0"/>
        </c:dLbls>
        <c:marker val="1"/>
        <c:smooth val="0"/>
        <c:axId val="-906149792"/>
        <c:axId val="-906141632"/>
      </c:lineChart>
      <c:catAx>
        <c:axId val="-906149792"/>
        <c:scaling>
          <c:orientation val="minMax"/>
        </c:scaling>
        <c:delete val="0"/>
        <c:axPos val="b"/>
        <c:title>
          <c:tx>
            <c:rich>
              <a:bodyPr/>
              <a:lstStyle/>
              <a:p>
                <a:pPr>
                  <a:defRPr sz="1400" b="1"/>
                </a:pPr>
                <a:r>
                  <a:rPr lang="en-CA"/>
                  <a:t>Invasion (j) + Threat (k) Combinations</a:t>
                </a:r>
              </a:p>
            </c:rich>
          </c:tx>
          <c:overlay val="0"/>
        </c:title>
        <c:numFmt formatCode="General" sourceLinked="0"/>
        <c:majorTickMark val="out"/>
        <c:minorTickMark val="none"/>
        <c:tickLblPos val="nextTo"/>
        <c:txPr>
          <a:bodyPr rot="-5400000" vert="horz"/>
          <a:lstStyle/>
          <a:p>
            <a:pPr>
              <a:defRPr/>
            </a:pPr>
            <a:endParaRPr lang="en-US"/>
          </a:p>
        </c:txPr>
        <c:crossAx val="-906141632"/>
        <c:crossesAt val="0"/>
        <c:auto val="1"/>
        <c:lblAlgn val="ctr"/>
        <c:lblOffset val="100"/>
        <c:noMultiLvlLbl val="0"/>
      </c:catAx>
      <c:valAx>
        <c:axId val="-906141632"/>
        <c:scaling>
          <c:orientation val="minMax"/>
          <c:max val="18000"/>
          <c:min val="0"/>
        </c:scaling>
        <c:delete val="0"/>
        <c:axPos val="l"/>
        <c:title>
          <c:tx>
            <c:rich>
              <a:bodyPr rot="-5400000" vert="horz"/>
              <a:lstStyle/>
              <a:p>
                <a:pPr>
                  <a:defRPr sz="1400" b="1"/>
                </a:pPr>
                <a:r>
                  <a:rPr lang="en-CA"/>
                  <a:t>Initial Cost [$]</a:t>
                </a:r>
              </a:p>
            </c:rich>
          </c:tx>
          <c:overlay val="0"/>
        </c:title>
        <c:numFmt formatCode="General" sourceLinked="1"/>
        <c:majorTickMark val="out"/>
        <c:minorTickMark val="none"/>
        <c:tickLblPos val="nextTo"/>
        <c:crossAx val="-906149792"/>
        <c:crosses val="autoZero"/>
        <c:crossBetween val="between"/>
      </c:valAx>
    </c:plotArea>
    <c:legend>
      <c:legendPos val="b"/>
      <c:overlay val="0"/>
      <c:spPr>
        <a:ln w="9525" cap="flat" cmpd="sng" algn="ctr">
          <a:solidFill>
            <a:srgbClr val="000000"/>
          </a:solidFill>
          <a:prstDash val="solid"/>
          <a:round/>
          <a:headEnd type="none" w="med" len="med"/>
          <a:tailEnd type="none" w="med" len="med"/>
        </a:ln>
      </c:spPr>
    </c:legend>
    <c:plotVisOnly val="1"/>
    <c:dispBlanksAs val="gap"/>
    <c:showDLblsOverMax val="0"/>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b="1"/>
            </a:pPr>
            <a:r>
              <a:rPr lang="en-CA"/>
              <a:t>Shrub Cut + Remove Annual Cost</a:t>
            </a:r>
          </a:p>
        </c:rich>
      </c:tx>
      <c:overlay val="0"/>
    </c:title>
    <c:autoTitleDeleted val="0"/>
    <c:plotArea>
      <c:layout/>
      <c:lineChart>
        <c:grouping val="standard"/>
        <c:varyColors val="0"/>
        <c:ser>
          <c:idx val="0"/>
          <c:order val="0"/>
          <c:tx>
            <c:strRef>
              <c:f>'[Data_entry_Figures_12_09_27.xlsm]S1-C2'!$B$4</c:f>
              <c:strCache>
                <c:ptCount val="1"/>
                <c:pt idx="0">
                  <c:v>A</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F81BD">
                      <a:shade val="76000"/>
                      <a:shade val="95000"/>
                      <a:satMod val="105000"/>
                    </a:srgbClr>
                  </a:solidFill>
                  <a:prstDash val="solid"/>
                  <a:round/>
                </a14:hiddenLine>
              </a:ext>
            </a:extLst>
          </c:spPr>
          <c:marker>
            <c:spPr>
              <a:solidFill>
                <a:srgbClr val="4F81B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F81BD">
                        <a:shade val="76000"/>
                        <a:shade val="95000"/>
                        <a:satMod val="105000"/>
                      </a:srgbClr>
                    </a:solidFill>
                    <a:prstDash val="solid"/>
                    <a:round/>
                  </a14:hiddenLine>
                </a:ext>
              </a:extLst>
            </c:spPr>
          </c:marker>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'[Data_entry_Figures_12_09_27.xlsm]S1-C2'!$B$5:$B$20</c:f>
              <c:numCache>
                <c:formatCode>General</c:formatCode>
                <c:ptCount val="16"/>
                <c:pt idx="0">
                  <c:v>40</c:v>
                </c:pt>
                <c:pt idx="1">
                  <c:v>40</c:v>
                </c:pt>
                <c:pt idx="2">
                  <c:v>40</c:v>
                </c:pt>
                <c:pt idx="3">
                  <c:v>80</c:v>
                </c:pt>
                <c:pt idx="4">
                  <c:v>160</c:v>
                </c:pt>
                <c:pt idx="5">
                  <c:v>160</c:v>
                </c:pt>
                <c:pt idx="6">
                  <c:v>160</c:v>
                </c:pt>
                <c:pt idx="7">
                  <c:v>320</c:v>
                </c:pt>
                <c:pt idx="8">
                  <c:v>320</c:v>
                </c:pt>
                <c:pt idx="9">
                  <c:v>320</c:v>
                </c:pt>
                <c:pt idx="10">
                  <c:v>320</c:v>
                </c:pt>
                <c:pt idx="11">
                  <c:v>480</c:v>
                </c:pt>
                <c:pt idx="12">
                  <c:v>480</c:v>
                </c:pt>
                <c:pt idx="13">
                  <c:v>480</c:v>
                </c:pt>
                <c:pt idx="14">
                  <c:v>480</c:v>
                </c:pt>
                <c:pt idx="15">
                  <c:v>600</c:v>
                </c:pt>
              </c:numCache>
            </c:numRef>
          </c:val>
          <c:smooth val="0"/>
        </c:ser>
        <c:ser>
          <c:idx val="1"/>
          <c:order val="1"/>
          <c:tx>
            <c:strRef>
              <c:f>'[Data_entry_Figures_12_09_27.xlsm]S1-C2'!$C$4</c:f>
              <c:strCache>
                <c:ptCount val="1"/>
                <c:pt idx="0">
                  <c:v>B</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C0504D">
                      <a:shade val="76000"/>
                      <a:shade val="95000"/>
                      <a:satMod val="105000"/>
                    </a:srgbClr>
                  </a:solidFill>
                  <a:prstDash val="solid"/>
                  <a:round/>
                </a14:hiddenLine>
              </a:ext>
            </a:extLst>
          </c:spPr>
          <c:marker>
            <c:spPr>
              <a:solidFill>
                <a:srgbClr val="C0504D">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C0504D">
                        <a:shade val="76000"/>
                        <a:shade val="95000"/>
                        <a:satMod val="105000"/>
                      </a:srgbClr>
                    </a:solidFill>
                    <a:prstDash val="solid"/>
                    <a:round/>
                  </a14:hiddenLine>
                </a:ext>
              </a:extLst>
            </c:spPr>
          </c:marker>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'[Data_entry_Figures_12_09_27.xlsm]S1-C2'!$C$5:$C$20</c:f>
              <c:numCache>
                <c:formatCode>General</c:formatCode>
                <c:ptCount val="16"/>
                <c:pt idx="0">
                  <c:v>350</c:v>
                </c:pt>
                <c:pt idx="1">
                  <c:v>350</c:v>
                </c:pt>
                <c:pt idx="2">
                  <c:v>350</c:v>
                </c:pt>
                <c:pt idx="3">
                  <c:v>350</c:v>
                </c:pt>
                <c:pt idx="4">
                  <c:v>500</c:v>
                </c:pt>
                <c:pt idx="5">
                  <c:v>500</c:v>
                </c:pt>
                <c:pt idx="6">
                  <c:v>500</c:v>
                </c:pt>
                <c:pt idx="7">
                  <c:v>500</c:v>
                </c:pt>
                <c:pt idx="8">
                  <c:v>650</c:v>
                </c:pt>
                <c:pt idx="9">
                  <c:v>650</c:v>
                </c:pt>
                <c:pt idx="10">
                  <c:v>650</c:v>
                </c:pt>
                <c:pt idx="11">
                  <c:v>650</c:v>
                </c:pt>
                <c:pt idx="12">
                  <c:v>1300</c:v>
                </c:pt>
                <c:pt idx="13">
                  <c:v>1300</c:v>
                </c:pt>
                <c:pt idx="14">
                  <c:v>1300</c:v>
                </c:pt>
                <c:pt idx="15">
                  <c:v>1300</c:v>
                </c:pt>
              </c:numCache>
            </c:numRef>
          </c:val>
          <c:smooth val="0"/>
        </c:ser>
        <c:ser>
          <c:idx val="2"/>
          <c:order val="2"/>
          <c:tx>
            <c:strRef>
              <c:f>'[Data_entry_Figures_12_09_27.xlsm]S1-C2'!$D$4</c:f>
              <c:strCache>
                <c:ptCount val="1"/>
                <c:pt idx="0">
                  <c:v>C</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9BBB59">
                      <a:shade val="76000"/>
                      <a:shade val="95000"/>
                      <a:satMod val="105000"/>
                    </a:srgbClr>
                  </a:solidFill>
                  <a:prstDash val="solid"/>
                  <a:round/>
                </a14:hiddenLine>
              </a:ext>
            </a:extLst>
          </c:spPr>
          <c:marker>
            <c:spPr>
              <a:solidFill>
                <a:srgbClr val="9BBB59">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9BBB59">
                        <a:shade val="76000"/>
                        <a:shade val="95000"/>
                        <a:satMod val="105000"/>
                      </a:srgbClr>
                    </a:solidFill>
                    <a:prstDash val="solid"/>
                    <a:round/>
                  </a14:hiddenLine>
                </a:ext>
              </a:extLst>
            </c:spPr>
          </c:marker>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'[Data_entry_Figures_12_09_27.xlsm]S1-C2'!$D$5:$D$20</c:f>
              <c:numCache>
                <c:formatCode>General</c:formatCode>
                <c:ptCount val="16"/>
                <c:pt idx="0">
                  <c:v>700</c:v>
                </c:pt>
                <c:pt idx="1">
                  <c:v>900</c:v>
                </c:pt>
                <c:pt idx="2">
                  <c:v>1200</c:v>
                </c:pt>
                <c:pt idx="3">
                  <c:v>1200</c:v>
                </c:pt>
                <c:pt idx="4">
                  <c:v>900</c:v>
                </c:pt>
                <c:pt idx="5">
                  <c:v>1200</c:v>
                </c:pt>
                <c:pt idx="6">
                  <c:v>1600</c:v>
                </c:pt>
                <c:pt idx="7">
                  <c:v>1600</c:v>
                </c:pt>
                <c:pt idx="8">
                  <c:v>2000</c:v>
                </c:pt>
                <c:pt idx="9">
                  <c:v>2500</c:v>
                </c:pt>
                <c:pt idx="10">
                  <c:v>3000</c:v>
                </c:pt>
                <c:pt idx="11">
                  <c:v>3500</c:v>
                </c:pt>
                <c:pt idx="12">
                  <c:v>3500</c:v>
                </c:pt>
                <c:pt idx="13">
                  <c:v>4000</c:v>
                </c:pt>
                <c:pt idx="14">
                  <c:v>4000</c:v>
                </c:pt>
                <c:pt idx="15">
                  <c:v>5000</c:v>
                </c:pt>
              </c:numCache>
            </c:numRef>
          </c:val>
          <c:smooth val="0"/>
        </c:ser>
        <c:ser>
          <c:idx val="3"/>
          <c:order val="3"/>
          <c:tx>
            <c:strRef>
              <c:f>'[Data_entry_Figures_12_09_27.xlsm]S1-C2'!$E$4</c:f>
              <c:strCache>
                <c:ptCount val="1"/>
                <c:pt idx="0">
                  <c:v>D</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8064A2">
                      <a:shade val="76000"/>
                      <a:shade val="95000"/>
                      <a:satMod val="105000"/>
                    </a:srgbClr>
                  </a:solidFill>
                  <a:prstDash val="solid"/>
                  <a:round/>
                </a14:hiddenLine>
              </a:ext>
            </a:extLst>
          </c:spPr>
          <c:marker>
            <c:spPr>
              <a:solidFill>
                <a:srgbClr val="8064A2">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8064A2">
                        <a:shade val="76000"/>
                        <a:shade val="95000"/>
                        <a:satMod val="105000"/>
                      </a:srgbClr>
                    </a:solidFill>
                    <a:prstDash val="solid"/>
                    <a:round/>
                  </a14:hiddenLine>
                </a:ext>
              </a:extLst>
            </c:spPr>
          </c:marker>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'[Data_entry_Figures_12_09_27.xlsm]S1-C2'!$E$5:$E$20</c:f>
              <c:numCache>
                <c:formatCode>General</c:formatCode>
                <c:ptCount val="16"/>
                <c:pt idx="0">
                  <c:v>400</c:v>
                </c:pt>
                <c:pt idx="1">
                  <c:v>500</c:v>
                </c:pt>
                <c:pt idx="2">
                  <c:v>600</c:v>
                </c:pt>
                <c:pt idx="3">
                  <c:v>800</c:v>
                </c:pt>
                <c:pt idx="4">
                  <c:v>500</c:v>
                </c:pt>
                <c:pt idx="5">
                  <c:v>600</c:v>
                </c:pt>
                <c:pt idx="6">
                  <c:v>700</c:v>
                </c:pt>
                <c:pt idx="7">
                  <c:v>900</c:v>
                </c:pt>
                <c:pt idx="8">
                  <c:v>700</c:v>
                </c:pt>
                <c:pt idx="9">
                  <c:v>800</c:v>
                </c:pt>
                <c:pt idx="10">
                  <c:v>1000</c:v>
                </c:pt>
                <c:pt idx="11">
                  <c:v>1200</c:v>
                </c:pt>
                <c:pt idx="12">
                  <c:v>1000</c:v>
                </c:pt>
                <c:pt idx="13">
                  <c:v>1200</c:v>
                </c:pt>
                <c:pt idx="14">
                  <c:v>1400</c:v>
                </c:pt>
                <c:pt idx="15">
                  <c:v>2000</c:v>
                </c:pt>
              </c:numCache>
            </c:numRef>
          </c:val>
          <c:smooth val="0"/>
        </c:ser>
        <c:ser>
          <c:idx val="4"/>
          <c:order val="4"/>
          <c:tx>
            <c:strRef>
              <c:f>'[Data_entry_Figures_12_09_27.xlsm]S1-C2'!$F$4</c:f>
              <c:strCache>
                <c:ptCount val="1"/>
                <c:pt idx="0">
                  <c:v>E</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4BACC6">
                      <a:shade val="76000"/>
                      <a:shade val="95000"/>
                      <a:satMod val="105000"/>
                    </a:srgbClr>
                  </a:solidFill>
                  <a:prstDash val="solid"/>
                  <a:round/>
                </a14:hiddenLine>
              </a:ext>
            </a:extLst>
          </c:spPr>
          <c:marker>
            <c:spPr>
              <a:solidFill>
                <a:srgbClr val="4BACC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4BACC6">
                        <a:shade val="76000"/>
                        <a:shade val="95000"/>
                        <a:satMod val="105000"/>
                      </a:srgbClr>
                    </a:solidFill>
                    <a:prstDash val="solid"/>
                    <a:round/>
                  </a14:hiddenLine>
                </a:ext>
              </a:extLst>
            </c:spPr>
          </c:marker>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'[Data_entry_Figures_12_09_27.xlsm]S1-C2'!$F$5:$F$20</c:f>
              <c:numCache>
                <c:formatCode>General</c:formatCode>
                <c:ptCount val="16"/>
                <c:pt idx="0">
                  <c:v>600</c:v>
                </c:pt>
                <c:pt idx="1">
                  <c:v>600</c:v>
                </c:pt>
                <c:pt idx="2">
                  <c:v>600</c:v>
                </c:pt>
                <c:pt idx="3">
                  <c:v>800</c:v>
                </c:pt>
                <c:pt idx="4">
                  <c:v>800</c:v>
                </c:pt>
                <c:pt idx="5">
                  <c:v>800</c:v>
                </c:pt>
                <c:pt idx="6">
                  <c:v>800</c:v>
                </c:pt>
                <c:pt idx="7">
                  <c:v>1000</c:v>
                </c:pt>
                <c:pt idx="8">
                  <c:v>800</c:v>
                </c:pt>
                <c:pt idx="9">
                  <c:v>800</c:v>
                </c:pt>
                <c:pt idx="10">
                  <c:v>800</c:v>
                </c:pt>
                <c:pt idx="11">
                  <c:v>1000</c:v>
                </c:pt>
                <c:pt idx="12">
                  <c:v>1000</c:v>
                </c:pt>
                <c:pt idx="13">
                  <c:v>1000</c:v>
                </c:pt>
                <c:pt idx="14">
                  <c:v>1000</c:v>
                </c:pt>
                <c:pt idx="15">
                  <c:v>1200</c:v>
                </c:pt>
              </c:numCache>
            </c:numRef>
          </c:val>
          <c:smooth val="0"/>
        </c:ser>
        <c:ser>
          <c:idx val="5"/>
          <c:order val="5"/>
          <c:tx>
            <c:strRef>
              <c:f>'[Data_entry_Figures_12_09_27.xlsm]S1-C2'!$G$4</c:f>
              <c:strCache>
                <c:ptCount val="1"/>
                <c:pt idx="0">
                  <c:v>Avg</c:v>
                </c:pt>
              </c:strCache>
            </c:strRef>
          </c:tx>
          <c:spPr>
            <a:ln w="28575" cap="rnd" cmpd="sng" algn="ctr">
              <a:noFill/>
              <a:prstDash val="solid"/>
              <a:round/>
            </a:ln>
            <a:effectLst/>
            <a:extLst>
              <a:ext uri="{91240B29-F687-4F45-9708-019B960494DF}">
                <a14:hiddenLine xmlns:a14="http://schemas.microsoft.com/office/drawing/2010/main" w="28575" cap="rnd" cmpd="sng" algn="ctr">
                  <a:solidFill>
                    <a:srgbClr val="F79646">
                      <a:shade val="76000"/>
                      <a:shade val="95000"/>
                      <a:satMod val="105000"/>
                    </a:srgbClr>
                  </a:solidFill>
                  <a:prstDash val="solid"/>
                  <a:round/>
                </a14:hiddenLine>
              </a:ext>
            </a:extLst>
          </c:spPr>
          <c:marker>
            <c:spPr>
              <a:solidFill>
                <a:srgbClr val="F79646">
                  <a:shade val="76000"/>
                </a:srgbClr>
              </a:solidFill>
              <a:ln w="9525" cap="flat" cmpd="sng" algn="ctr">
                <a:noFill/>
                <a:prstDash val="solid"/>
                <a:round/>
              </a:ln>
              <a:effectLst/>
              <a:extLst>
                <a:ext uri="{91240B29-F687-4F45-9708-019B960494DF}">
                  <a14:hiddenLine xmlns:a14="http://schemas.microsoft.com/office/drawing/2010/main" w="9525" cap="flat" cmpd="sng" algn="ctr">
                    <a:solidFill>
                      <a:srgbClr val="F79646">
                        <a:shade val="76000"/>
                        <a:shade val="95000"/>
                        <a:satMod val="105000"/>
                      </a:srgbClr>
                    </a:solidFill>
                    <a:prstDash val="solid"/>
                    <a:round/>
                  </a14:hiddenLine>
                </a:ext>
              </a:extLst>
            </c:spPr>
          </c:marker>
          <c:errBars>
            <c:errDir val="y"/>
            <c:errBarType val="both"/>
            <c:errValType val="cust"/>
            <c:noEndCap val="0"/>
            <c:plus>
              <c:numRef>
                <c:f>'[Data_entry_Figures_12_09_27.xlsm]S1-C2'!$H$5:$H$20</c:f>
                <c:numCache>
                  <c:formatCode>General</c:formatCode>
                  <c:ptCount val="16"/>
                  <c:pt idx="0">
                    <c:v>255.1862065237853</c:v>
                  </c:pt>
                  <c:pt idx="1">
                    <c:v>316.89114850370942</c:v>
                  </c:pt>
                  <c:pt idx="2">
                    <c:v>426.40356471305444</c:v>
                  </c:pt>
                  <c:pt idx="3">
                    <c:v>436.55469302253528</c:v>
                  </c:pt>
                  <c:pt idx="4">
                    <c:v>291.41036357686392</c:v>
                  </c:pt>
                  <c:pt idx="5">
                    <c:v>384.08332429304971</c:v>
                  </c:pt>
                  <c:pt idx="6">
                    <c:v>533.40416196351521</c:v>
                  </c:pt>
                  <c:pt idx="7">
                    <c:v>497.47361739091252</c:v>
                  </c:pt>
                  <c:pt idx="8">
                    <c:v>643.95652027136123</c:v>
                  </c:pt>
                  <c:pt idx="9">
                    <c:v>853.51039829635351</c:v>
                  </c:pt>
                  <c:pt idx="10">
                    <c:v>1061.4047295918745</c:v>
                  </c:pt>
                  <c:pt idx="11">
                    <c:v>1226.083194567155</c:v>
                  </c:pt>
                  <c:pt idx="12">
                    <c:v>1180.1186381038137</c:v>
                  </c:pt>
                  <c:pt idx="13">
                    <c:v>1380.6085614684562</c:v>
                  </c:pt>
                  <c:pt idx="14">
                    <c:v>1369.1165034430051</c:v>
                  </c:pt>
                  <c:pt idx="15">
                    <c:v>1738.3900597967074</c:v>
                  </c:pt>
                </c:numCache>
              </c:numRef>
            </c:plus>
            <c:minus>
              <c:numRef>
                <c:f>'[Data_entry_Figures_12_09_27.xlsm]S1-C2'!$H$5:$H$20</c:f>
                <c:numCache>
                  <c:formatCode>General</c:formatCode>
                  <c:ptCount val="16"/>
                  <c:pt idx="0">
                    <c:v>255.1862065237853</c:v>
                  </c:pt>
                  <c:pt idx="1">
                    <c:v>316.89114850370942</c:v>
                  </c:pt>
                  <c:pt idx="2">
                    <c:v>426.40356471305444</c:v>
                  </c:pt>
                  <c:pt idx="3">
                    <c:v>436.55469302253528</c:v>
                  </c:pt>
                  <c:pt idx="4">
                    <c:v>291.41036357686392</c:v>
                  </c:pt>
                  <c:pt idx="5">
                    <c:v>384.08332429304971</c:v>
                  </c:pt>
                  <c:pt idx="6">
                    <c:v>533.40416196351521</c:v>
                  </c:pt>
                  <c:pt idx="7">
                    <c:v>497.47361739091252</c:v>
                  </c:pt>
                  <c:pt idx="8">
                    <c:v>643.95652027136123</c:v>
                  </c:pt>
                  <c:pt idx="9">
                    <c:v>853.51039829635351</c:v>
                  </c:pt>
                  <c:pt idx="10">
                    <c:v>1061.4047295918745</c:v>
                  </c:pt>
                  <c:pt idx="11">
                    <c:v>1226.083194567155</c:v>
                  </c:pt>
                  <c:pt idx="12">
                    <c:v>1180.1186381038137</c:v>
                  </c:pt>
                  <c:pt idx="13">
                    <c:v>1380.6085614684562</c:v>
                  </c:pt>
                  <c:pt idx="14">
                    <c:v>1369.1165034430051</c:v>
                  </c:pt>
                  <c:pt idx="15">
                    <c:v>1738.3900597967074</c:v>
                  </c:pt>
                </c:numCache>
              </c:numRef>
            </c:minus>
          </c:errBars>
          <c:cat>
            <c:strRef>
              <c:f>'[Data_entry_Figures_12_09_27.xlsm]S1-C2'!$A$5:$A$20</c:f>
              <c:strCache>
                <c:ptCount val="16"/>
                <c:pt idx="0">
                  <c:v>j: &lt;5; k: &lt;5</c:v>
                </c:pt>
                <c:pt idx="1">
                  <c:v>j: &lt;5; k: 5-20</c:v>
                </c:pt>
                <c:pt idx="2">
                  <c:v>j: &lt;5; k: 20-40</c:v>
                </c:pt>
                <c:pt idx="3">
                  <c:v>j: &lt;5; k: &gt;40</c:v>
                </c:pt>
                <c:pt idx="4">
                  <c:v>j: 5-20; k: &lt;5</c:v>
                </c:pt>
                <c:pt idx="5">
                  <c:v>j: 5-20; k: 5-20</c:v>
                </c:pt>
                <c:pt idx="6">
                  <c:v>j: 5-20; k: 20-40</c:v>
                </c:pt>
                <c:pt idx="7">
                  <c:v>j: 5-20; k: &gt;40</c:v>
                </c:pt>
                <c:pt idx="8">
                  <c:v>j: 20-40; k: &lt;5</c:v>
                </c:pt>
                <c:pt idx="9">
                  <c:v>j: 20-40; k: 5-20</c:v>
                </c:pt>
                <c:pt idx="10">
                  <c:v>j: 20-40; k: 20-40</c:v>
                </c:pt>
                <c:pt idx="11">
                  <c:v>j: 20-40; k: &gt;40</c:v>
                </c:pt>
                <c:pt idx="12">
                  <c:v>j: &gt;40; k: &lt;5</c:v>
                </c:pt>
                <c:pt idx="13">
                  <c:v>j: &gt;40; k: 5-20</c:v>
                </c:pt>
                <c:pt idx="14">
                  <c:v>j: &gt;40; k: 20-40</c:v>
                </c:pt>
                <c:pt idx="15">
                  <c:v>j: &gt;40; k: &gt;40</c:v>
                </c:pt>
              </c:strCache>
            </c:strRef>
          </c:cat>
          <c:val>
            <c:numRef>
              <c:f>'[Data_entry_Figures_12_09_27.xlsm]S1-C2'!$G$5:$G$20</c:f>
              <c:numCache>
                <c:formatCode>General</c:formatCode>
                <c:ptCount val="16"/>
                <c:pt idx="0">
                  <c:v>418</c:v>
                </c:pt>
                <c:pt idx="1">
                  <c:v>478</c:v>
                </c:pt>
                <c:pt idx="2">
                  <c:v>558</c:v>
                </c:pt>
                <c:pt idx="3">
                  <c:v>646</c:v>
                </c:pt>
                <c:pt idx="4">
                  <c:v>572</c:v>
                </c:pt>
                <c:pt idx="5">
                  <c:v>652</c:v>
                </c:pt>
                <c:pt idx="6">
                  <c:v>752</c:v>
                </c:pt>
                <c:pt idx="7">
                  <c:v>864</c:v>
                </c:pt>
                <c:pt idx="8">
                  <c:v>894</c:v>
                </c:pt>
                <c:pt idx="9">
                  <c:v>1014</c:v>
                </c:pt>
                <c:pt idx="10">
                  <c:v>1154</c:v>
                </c:pt>
                <c:pt idx="11">
                  <c:v>1366</c:v>
                </c:pt>
                <c:pt idx="12">
                  <c:v>1456</c:v>
                </c:pt>
                <c:pt idx="13">
                  <c:v>1596</c:v>
                </c:pt>
                <c:pt idx="14">
                  <c:v>1636</c:v>
                </c:pt>
                <c:pt idx="15">
                  <c:v>2020</c:v>
                </c:pt>
              </c:numCache>
            </c:numRef>
          </c:val>
          <c:smooth val="0"/>
        </c:ser>
        <c:dLbls>
          <c:showLegendKey val="0"/>
          <c:showVal val="0"/>
          <c:showCatName val="0"/>
          <c:showSerName val="0"/>
          <c:showPercent val="0"/>
          <c:showBubbleSize val="0"/>
        </c:dLbls>
        <c:marker val="1"/>
        <c:smooth val="0"/>
        <c:axId val="-906145984"/>
        <c:axId val="-1371920496"/>
      </c:lineChart>
      <c:catAx>
        <c:axId val="-906145984"/>
        <c:scaling>
          <c:orientation val="minMax"/>
        </c:scaling>
        <c:delete val="0"/>
        <c:axPos val="b"/>
        <c:title>
          <c:tx>
            <c:rich>
              <a:bodyPr/>
              <a:lstStyle/>
              <a:p>
                <a:pPr>
                  <a:defRPr sz="1400" b="1"/>
                </a:pPr>
                <a:r>
                  <a:rPr lang="en-CA"/>
                  <a:t>Invasion (j) + Threat (k) Combinations</a:t>
                </a:r>
              </a:p>
            </c:rich>
          </c:tx>
          <c:overlay val="0"/>
        </c:title>
        <c:numFmt formatCode="General" sourceLinked="0"/>
        <c:majorTickMark val="out"/>
        <c:minorTickMark val="none"/>
        <c:tickLblPos val="nextTo"/>
        <c:txPr>
          <a:bodyPr rot="-5400000" vert="horz"/>
          <a:lstStyle/>
          <a:p>
            <a:pPr>
              <a:defRPr/>
            </a:pPr>
            <a:endParaRPr lang="en-US"/>
          </a:p>
        </c:txPr>
        <c:crossAx val="-1371920496"/>
        <c:crossesAt val="0"/>
        <c:auto val="1"/>
        <c:lblAlgn val="ctr"/>
        <c:lblOffset val="100"/>
        <c:noMultiLvlLbl val="0"/>
      </c:catAx>
      <c:valAx>
        <c:axId val="-1371920496"/>
        <c:scaling>
          <c:orientation val="minMax"/>
          <c:max val="5000"/>
          <c:min val="0"/>
        </c:scaling>
        <c:delete val="0"/>
        <c:axPos val="l"/>
        <c:title>
          <c:tx>
            <c:rich>
              <a:bodyPr rot="-5400000" vert="horz"/>
              <a:lstStyle/>
              <a:p>
                <a:pPr>
                  <a:defRPr sz="1400" b="1"/>
                </a:pPr>
                <a:r>
                  <a:rPr lang="en-CA"/>
                  <a:t>Annual Cost [$]</a:t>
                </a:r>
              </a:p>
            </c:rich>
          </c:tx>
          <c:overlay val="0"/>
        </c:title>
        <c:numFmt formatCode="General" sourceLinked="1"/>
        <c:majorTickMark val="out"/>
        <c:minorTickMark val="none"/>
        <c:tickLblPos val="nextTo"/>
        <c:crossAx val="-906145984"/>
        <c:crosses val="autoZero"/>
        <c:crossBetween val="between"/>
      </c:valAx>
    </c:plotArea>
    <c:legend>
      <c:legendPos val="b"/>
      <c:overlay val="0"/>
      <c:spPr>
        <a:ln w="9525" cap="flat" cmpd="sng" algn="ctr">
          <a:solidFill>
            <a:srgbClr val="000000"/>
          </a:solidFill>
          <a:prstDash val="solid"/>
          <a:round/>
          <a:headEnd type="none" w="med" len="med"/>
          <a:tailEnd type="none" w="med" len="med"/>
        </a:ln>
      </c:spPr>
    </c:legend>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de-DE"/>
          </a:p>
        </p:txBody>
      </p:sp>
      <p:sp>
        <p:nvSpPr>
          <p:cNvPr id="3" name="Date Placeholder 2"/>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fld id="{E4BC7C7D-E16E-4261-971F-13658CAF817F}" type="datetimeFigureOut">
              <a:rPr lang="de-DE" smtClean="0"/>
              <a:pPr/>
              <a:t>29.11.2016</a:t>
            </a:fld>
            <a:endParaRPr lang="de-DE"/>
          </a:p>
        </p:txBody>
      </p:sp>
      <p:sp>
        <p:nvSpPr>
          <p:cNvPr id="4" name="Footer Placeholder 3"/>
          <p:cNvSpPr>
            <a:spLocks noGrp="1"/>
          </p:cNvSpPr>
          <p:nvPr>
            <p:ph type="ftr" sz="quarter" idx="2"/>
          </p:nvPr>
        </p:nvSpPr>
        <p:spPr>
          <a:xfrm>
            <a:off x="0" y="9721106"/>
            <a:ext cx="3076363" cy="511731"/>
          </a:xfrm>
          <a:prstGeom prst="rect">
            <a:avLst/>
          </a:prstGeom>
        </p:spPr>
        <p:txBody>
          <a:bodyPr vert="horz" lIns="99048" tIns="49524" rIns="99048" bIns="49524" rtlCol="0" anchor="b"/>
          <a:lstStyle>
            <a:lvl1pPr algn="l">
              <a:defRPr sz="1300"/>
            </a:lvl1pPr>
          </a:lstStyle>
          <a:p>
            <a:endParaRPr lang="de-DE"/>
          </a:p>
        </p:txBody>
      </p:sp>
      <p:sp>
        <p:nvSpPr>
          <p:cNvPr id="5" name="Slide Number Placeholder 4"/>
          <p:cNvSpPr>
            <a:spLocks noGrp="1"/>
          </p:cNvSpPr>
          <p:nvPr>
            <p:ph type="sldNum" sz="quarter" idx="3"/>
          </p:nvPr>
        </p:nvSpPr>
        <p:spPr>
          <a:xfrm>
            <a:off x="4021294" y="9721106"/>
            <a:ext cx="3076363" cy="511731"/>
          </a:xfrm>
          <a:prstGeom prst="rect">
            <a:avLst/>
          </a:prstGeom>
        </p:spPr>
        <p:txBody>
          <a:bodyPr vert="horz" lIns="99048" tIns="49524" rIns="99048" bIns="49524" rtlCol="0" anchor="b"/>
          <a:lstStyle>
            <a:lvl1pPr algn="r">
              <a:defRPr sz="1300"/>
            </a:lvl1pPr>
          </a:lstStyle>
          <a:p>
            <a:fld id="{50056D53-BC30-4B7D-B0A3-E57A59E5964E}" type="slidenum">
              <a:rPr lang="de-DE" smtClean="0"/>
              <a:pPr/>
              <a:t>‹#›</a:t>
            </a:fld>
            <a:endParaRPr lang="de-DE"/>
          </a:p>
        </p:txBody>
      </p:sp>
    </p:spTree>
    <p:extLst>
      <p:ext uri="{BB962C8B-B14F-4D97-AF65-F5344CB8AC3E}">
        <p14:creationId xmlns:p14="http://schemas.microsoft.com/office/powerpoint/2010/main" val="805147144"/>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de-DE"/>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2A2CEBBE-8782-4E01-AFDA-6AF3B01C161E}" type="datetimeFigureOut">
              <a:rPr lang="de-DE" smtClean="0"/>
              <a:pPr/>
              <a:t>29.11.2016</a:t>
            </a:fld>
            <a:endParaRPr lang="de-DE"/>
          </a:p>
        </p:txBody>
      </p:sp>
      <p:sp>
        <p:nvSpPr>
          <p:cNvPr id="4" name="Slide Image Placeholder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rtlCol="0" anchor="ctr"/>
          <a:lstStyle/>
          <a:p>
            <a:endParaRPr lang="de-DE"/>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de-DE"/>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F5F54D5A-22CE-462E-86A6-2C32245FC98D}" type="slidenum">
              <a:rPr lang="de-DE" smtClean="0"/>
              <a:pPr/>
              <a:t>‹#›</a:t>
            </a:fld>
            <a:endParaRPr lang="de-DE"/>
          </a:p>
        </p:txBody>
      </p:sp>
    </p:spTree>
    <p:extLst>
      <p:ext uri="{BB962C8B-B14F-4D97-AF65-F5344CB8AC3E}">
        <p14:creationId xmlns:p14="http://schemas.microsoft.com/office/powerpoint/2010/main" val="318577164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In the  Douglas</a:t>
            </a:r>
            <a:r>
              <a:rPr lang="en-CA" baseline="0" dirty="0" smtClean="0"/>
              <a:t> Fir/Garry Oak Woodlands of coastal BC, w</a:t>
            </a:r>
            <a:r>
              <a:rPr lang="en-CA" dirty="0" smtClean="0"/>
              <a:t>e are using SCAD to prioritize </a:t>
            </a:r>
            <a:r>
              <a:rPr lang="en-CA" baseline="0" dirty="0" smtClean="0"/>
              <a:t>investments in land conservation, but doing so in a landscape were no ‘intact’ old-growth habitat remains.</a:t>
            </a:r>
            <a:r>
              <a:rPr lang="en-CA" dirty="0" smtClean="0"/>
              <a:t> This raises</a:t>
            </a:r>
            <a:r>
              <a:rPr lang="en-CA" baseline="0" dirty="0" smtClean="0"/>
              <a:t> the interesting question of where to start.  </a:t>
            </a:r>
            <a:r>
              <a:rPr lang="en-CA" dirty="0" smtClean="0"/>
              <a:t>In this talk, we’d</a:t>
            </a:r>
            <a:r>
              <a:rPr lang="en-CA" baseline="0" dirty="0" smtClean="0"/>
              <a:t> like to attract your feedback on an evolving approach we are using to prioritize areas for the restoration of ‘old growth’ ecosystems, under the assumption that the best restoration candidates are those areas that currently support the richest communities of species thought to rely on historic habitat attributes.  </a:t>
            </a:r>
            <a:endParaRPr lang="en-CA" dirty="0"/>
          </a:p>
        </p:txBody>
      </p:sp>
      <p:sp>
        <p:nvSpPr>
          <p:cNvPr id="4" name="Slide Number Placeholder 3"/>
          <p:cNvSpPr>
            <a:spLocks noGrp="1"/>
          </p:cNvSpPr>
          <p:nvPr>
            <p:ph type="sldNum" sz="quarter" idx="10"/>
          </p:nvPr>
        </p:nvSpPr>
        <p:spPr/>
        <p:txBody>
          <a:bodyPr/>
          <a:lstStyle/>
          <a:p>
            <a:fld id="{F5F54D5A-22CE-462E-86A6-2C32245FC98D}" type="slidenum">
              <a:rPr lang="de-DE" smtClean="0"/>
              <a:pPr/>
              <a:t>1</a:t>
            </a:fld>
            <a:endParaRPr lang="de-DE"/>
          </a:p>
        </p:txBody>
      </p:sp>
    </p:spTree>
    <p:extLst>
      <p:ext uri="{BB962C8B-B14F-4D97-AF65-F5344CB8AC3E}">
        <p14:creationId xmlns:p14="http://schemas.microsoft.com/office/powerpoint/2010/main" val="3384773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0231F3D-6B69-4778-85C7-0F935A7D4D22}" type="datetime1">
              <a:rPr lang="en-US" smtClean="0"/>
              <a:pPr/>
              <a:t>11/29/2016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83B4CD-C98B-43FE-AF7B-67A4BB6FE2C7}" type="datetime1">
              <a:rPr lang="en-US" smtClean="0"/>
              <a:pPr/>
              <a:t>11/29/2016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E7FFC22-F369-4BCC-B321-C5D39F92E349}" type="datetime1">
              <a:rPr lang="en-US" smtClean="0"/>
              <a:pPr/>
              <a:t>11/29/2016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30EC23C-49B0-4622-B56F-485C54106198}" type="datetime1">
              <a:rPr lang="en-US" smtClean="0"/>
              <a:pPr/>
              <a:t>11/29/2016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54BB740-1099-4C64-AF3C-4E553E92B8DC}" type="datetime1">
              <a:rPr lang="en-US" smtClean="0"/>
              <a:pPr/>
              <a:t>11/29/2016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E44CD34-5E61-4963-95CD-E9D25556BE58}" type="datetime1">
              <a:rPr lang="en-US" smtClean="0"/>
              <a:pPr/>
              <a:t>11/29/2016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E2C0C82-4313-4C17-AE05-5F73B9693849}" type="datetime1">
              <a:rPr lang="en-US" smtClean="0"/>
              <a:pPr/>
              <a:t>11/29/2016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EDC6234-425C-4CF6-860D-508E2B1D61DD}" type="datetime1">
              <a:rPr lang="en-US" smtClean="0"/>
              <a:pPr/>
              <a:t>11/29/2016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1CE6FD-B497-4790-B5D9-5695F8465869}" type="datetime1">
              <a:rPr lang="en-US" smtClean="0"/>
              <a:pPr/>
              <a:t>11/29/2016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9504D4-5ACF-4C14-B9E3-B181683B727E}" type="datetime1">
              <a:rPr lang="en-US" smtClean="0"/>
              <a:pPr/>
              <a:t>11/29/2016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46301C0-F60F-468D-82E3-628BE63461F4}" type="datetime1">
              <a:rPr lang="en-US" smtClean="0"/>
              <a:pPr/>
              <a:t>11/29/2016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9216EF-6E40-4310-A3FB-F1893013A226}" type="datetime1">
              <a:rPr lang="en-US" smtClean="0"/>
              <a:pPr/>
              <a:t>11/29/2016</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image" Target="../media/image4.jpeg"/><Relationship Id="rId4" Type="http://schemas.openxmlformats.org/officeDocument/2006/relationships/image" Target="../media/image32.jpeg"/></Relationships>
</file>

<file path=ppt/slides/_rels/slide1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0.jpeg"/><Relationship Id="rId1" Type="http://schemas.openxmlformats.org/officeDocument/2006/relationships/slideLayout" Target="../slideLayouts/slideLayout7.xml"/><Relationship Id="rId5" Type="http://schemas.openxmlformats.org/officeDocument/2006/relationships/image" Target="../media/image31.jpeg"/><Relationship Id="rId4" Type="http://schemas.openxmlformats.org/officeDocument/2006/relationships/image" Target="../media/image33.jpeg"/></Relationships>
</file>

<file path=ppt/slides/_rels/slide1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0.jpeg"/><Relationship Id="rId1" Type="http://schemas.openxmlformats.org/officeDocument/2006/relationships/slideLayout" Target="../slideLayouts/slideLayout7.xml"/><Relationship Id="rId5" Type="http://schemas.openxmlformats.org/officeDocument/2006/relationships/image" Target="../media/image31.jpeg"/><Relationship Id="rId4" Type="http://schemas.openxmlformats.org/officeDocument/2006/relationships/image" Target="../media/image33.jpeg"/></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8.jpeg"/><Relationship Id="rId7" Type="http://schemas.openxmlformats.org/officeDocument/2006/relationships/image" Target="../media/image11.jpeg"/><Relationship Id="rId12" Type="http://schemas.openxmlformats.org/officeDocument/2006/relationships/image" Target="../media/image16.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image" Target="../media/image15.jpeg"/><Relationship Id="rId5" Type="http://schemas.openxmlformats.org/officeDocument/2006/relationships/image" Target="../media/image6.jpeg"/><Relationship Id="rId10" Type="http://schemas.openxmlformats.org/officeDocument/2006/relationships/image" Target="../media/image14.jpeg"/><Relationship Id="rId4" Type="http://schemas.openxmlformats.org/officeDocument/2006/relationships/image" Target="../media/image9.jpe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20.jpe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jpeg"/><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5.jpeg"/></Relationships>
</file>

<file path=ppt/slides/_rels/slide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118" y="109238"/>
            <a:ext cx="8979818" cy="1470025"/>
          </a:xfrm>
        </p:spPr>
        <p:txBody>
          <a:bodyPr>
            <a:normAutofit fontScale="90000"/>
          </a:bodyPr>
          <a:lstStyle/>
          <a:p>
            <a:pPr algn="l"/>
            <a:r>
              <a:rPr lang="en-US" sz="4000" b="1" dirty="0" smtClean="0"/>
              <a:t>Decision-making, Landscape Context and Long-term management Cost in the Coastal Douglas Fir Zone</a:t>
            </a:r>
            <a:endParaRPr lang="en-US" sz="4000" b="1" dirty="0"/>
          </a:p>
        </p:txBody>
      </p:sp>
      <p:pic>
        <p:nvPicPr>
          <p:cNvPr id="7" name="Picture 6" descr="TEM.jpg"/>
          <p:cNvPicPr>
            <a:picLocks noChangeAspect="1"/>
          </p:cNvPicPr>
          <p:nvPr/>
        </p:nvPicPr>
        <p:blipFill>
          <a:blip r:embed="rId3" cstate="print"/>
          <a:stretch>
            <a:fillRect/>
          </a:stretch>
        </p:blipFill>
        <p:spPr>
          <a:xfrm>
            <a:off x="228600" y="2667000"/>
            <a:ext cx="3061854" cy="3962400"/>
          </a:xfrm>
          <a:prstGeom prst="rect">
            <a:avLst/>
          </a:prstGeom>
        </p:spPr>
      </p:pic>
      <p:pic>
        <p:nvPicPr>
          <p:cNvPr id="11" name="Picture 12" descr="DSC_0226.JPG"/>
          <p:cNvPicPr>
            <a:picLocks noChangeAspect="1"/>
          </p:cNvPicPr>
          <p:nvPr/>
        </p:nvPicPr>
        <p:blipFill>
          <a:blip r:embed="rId4" cstate="print"/>
          <a:srcRect/>
          <a:stretch>
            <a:fillRect/>
          </a:stretch>
        </p:blipFill>
        <p:spPr bwMode="auto">
          <a:xfrm>
            <a:off x="3810000" y="2590800"/>
            <a:ext cx="2566337" cy="3863764"/>
          </a:xfrm>
          <a:prstGeom prst="rect">
            <a:avLst/>
          </a:prstGeom>
          <a:noFill/>
          <a:ln w="9525">
            <a:noFill/>
            <a:miter lim="800000"/>
            <a:headEnd/>
            <a:tailEnd/>
          </a:ln>
        </p:spPr>
      </p:pic>
      <p:pic>
        <p:nvPicPr>
          <p:cNvPr id="8" name="Picture 7" descr="brown_creeper_1.jpg"/>
          <p:cNvPicPr>
            <a:picLocks noChangeAspect="1"/>
          </p:cNvPicPr>
          <p:nvPr/>
        </p:nvPicPr>
        <p:blipFill>
          <a:blip r:embed="rId5" cstate="print"/>
          <a:stretch>
            <a:fillRect/>
          </a:stretch>
        </p:blipFill>
        <p:spPr>
          <a:xfrm>
            <a:off x="6793923" y="1181100"/>
            <a:ext cx="1194954" cy="1752600"/>
          </a:xfrm>
          <a:prstGeom prst="rect">
            <a:avLst/>
          </a:prstGeom>
          <a:ln>
            <a:solidFill>
              <a:schemeClr val="accent1"/>
            </a:solidFill>
          </a:ln>
        </p:spPr>
      </p:pic>
      <p:pic>
        <p:nvPicPr>
          <p:cNvPr id="15" name="Picture 7" descr="DSC_0310.JPG"/>
          <p:cNvPicPr>
            <a:picLocks noChangeAspect="1"/>
          </p:cNvPicPr>
          <p:nvPr/>
        </p:nvPicPr>
        <p:blipFill>
          <a:blip r:embed="rId6" cstate="print"/>
          <a:srcRect/>
          <a:stretch>
            <a:fillRect/>
          </a:stretch>
        </p:blipFill>
        <p:spPr bwMode="auto">
          <a:xfrm>
            <a:off x="5257800" y="3464991"/>
            <a:ext cx="2253689" cy="3393009"/>
          </a:xfrm>
          <a:prstGeom prst="rect">
            <a:avLst/>
          </a:prstGeom>
          <a:noFill/>
          <a:ln w="9525">
            <a:noFill/>
            <a:miter lim="800000"/>
            <a:headEnd/>
            <a:tailEnd/>
          </a:ln>
        </p:spPr>
      </p:pic>
      <p:pic>
        <p:nvPicPr>
          <p:cNvPr id="16" name="Picture 13" descr="DSC_0214.JPG"/>
          <p:cNvPicPr>
            <a:picLocks noChangeAspect="1"/>
          </p:cNvPicPr>
          <p:nvPr/>
        </p:nvPicPr>
        <p:blipFill>
          <a:blip r:embed="rId7" cstate="print"/>
          <a:srcRect/>
          <a:stretch>
            <a:fillRect/>
          </a:stretch>
        </p:blipFill>
        <p:spPr bwMode="auto">
          <a:xfrm>
            <a:off x="7391400" y="3962400"/>
            <a:ext cx="1752600" cy="2638425"/>
          </a:xfrm>
          <a:prstGeom prst="rect">
            <a:avLst/>
          </a:prstGeom>
          <a:noFill/>
          <a:ln w="9525">
            <a:noFill/>
            <a:miter lim="800000"/>
            <a:headEnd/>
            <a:tailEnd/>
          </a:ln>
        </p:spPr>
      </p:pic>
      <p:pic>
        <p:nvPicPr>
          <p:cNvPr id="17" name="Picture 16" descr="http://ucsantacruz.ucnrs.org/wp-admin/images/researchpics/ylrbirds/Townsend%27s_Warbler.jpg"/>
          <p:cNvPicPr>
            <a:picLocks noChangeAspect="1" noChangeArrowheads="1"/>
          </p:cNvPicPr>
          <p:nvPr/>
        </p:nvPicPr>
        <p:blipFill>
          <a:blip r:embed="rId8" cstate="print"/>
          <a:srcRect/>
          <a:stretch>
            <a:fillRect/>
          </a:stretch>
        </p:blipFill>
        <p:spPr bwMode="auto">
          <a:xfrm>
            <a:off x="7823200" y="2057400"/>
            <a:ext cx="1320800" cy="990600"/>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1778" y="142536"/>
            <a:ext cx="8229600" cy="1143000"/>
          </a:xfrm>
        </p:spPr>
        <p:txBody>
          <a:bodyPr>
            <a:normAutofit/>
          </a:bodyPr>
          <a:lstStyle/>
          <a:p>
            <a:pPr algn="l"/>
            <a:r>
              <a:rPr lang="en-US" sz="3200" dirty="0" smtClean="0"/>
              <a:t>‘Integrity’ of Meadow Communities: 40 Native and Exotic Dominants</a:t>
            </a:r>
            <a:endParaRPr lang="en-US" sz="3200" dirty="0"/>
          </a:p>
        </p:txBody>
      </p:sp>
      <p:sp>
        <p:nvSpPr>
          <p:cNvPr id="5" name="Content Placeholder 4"/>
          <p:cNvSpPr>
            <a:spLocks noGrp="1"/>
          </p:cNvSpPr>
          <p:nvPr>
            <p:ph sz="half" idx="1"/>
          </p:nvPr>
        </p:nvSpPr>
        <p:spPr>
          <a:xfrm>
            <a:off x="457200" y="1447800"/>
            <a:ext cx="4038600" cy="5029200"/>
          </a:xfrm>
        </p:spPr>
        <p:txBody>
          <a:bodyPr>
            <a:normAutofit fontScale="55000" lnSpcReduction="20000"/>
          </a:bodyPr>
          <a:lstStyle/>
          <a:p>
            <a:pPr>
              <a:buNone/>
            </a:pPr>
            <a:endParaRPr lang="en-US" dirty="0" smtClean="0"/>
          </a:p>
          <a:p>
            <a:r>
              <a:rPr lang="en-US" b="1" i="1" dirty="0" err="1" smtClean="0"/>
              <a:t>Camassia</a:t>
            </a:r>
            <a:r>
              <a:rPr lang="en-US" b="1" i="1" dirty="0" smtClean="0"/>
              <a:t> </a:t>
            </a:r>
            <a:r>
              <a:rPr lang="en-US" b="1" i="1" dirty="0" err="1" smtClean="0"/>
              <a:t>leichtlinii</a:t>
            </a:r>
            <a:endParaRPr lang="en-US" b="1" i="1" dirty="0" smtClean="0"/>
          </a:p>
          <a:p>
            <a:r>
              <a:rPr lang="en-US" b="1" i="1" dirty="0" err="1" smtClean="0"/>
              <a:t>Festuca</a:t>
            </a:r>
            <a:r>
              <a:rPr lang="en-US" b="1" i="1" dirty="0" smtClean="0"/>
              <a:t> </a:t>
            </a:r>
            <a:r>
              <a:rPr lang="en-US" b="1" i="1" dirty="0" err="1" smtClean="0"/>
              <a:t>rubra</a:t>
            </a:r>
            <a:endParaRPr lang="en-US" b="1" i="1" dirty="0" smtClean="0"/>
          </a:p>
          <a:p>
            <a:r>
              <a:rPr lang="en-US" b="1" i="1" dirty="0" err="1" smtClean="0"/>
              <a:t>Brodiaea</a:t>
            </a:r>
            <a:r>
              <a:rPr lang="en-US" b="1" i="1" dirty="0" smtClean="0"/>
              <a:t> </a:t>
            </a:r>
            <a:r>
              <a:rPr lang="en-US" b="1" i="1" dirty="0" err="1" smtClean="0"/>
              <a:t>coronaria</a:t>
            </a:r>
            <a:r>
              <a:rPr lang="en-US" b="1" i="1" dirty="0" smtClean="0"/>
              <a:t> </a:t>
            </a:r>
          </a:p>
          <a:p>
            <a:r>
              <a:rPr lang="en-US" b="1" i="1" dirty="0" err="1" smtClean="0"/>
              <a:t>Galium</a:t>
            </a:r>
            <a:r>
              <a:rPr lang="en-US" b="1" i="1" dirty="0" smtClean="0"/>
              <a:t> </a:t>
            </a:r>
            <a:r>
              <a:rPr lang="en-US" b="1" i="1" dirty="0" err="1" smtClean="0"/>
              <a:t>aparine</a:t>
            </a:r>
            <a:endParaRPr lang="en-US" b="1" i="1" dirty="0" smtClean="0"/>
          </a:p>
          <a:p>
            <a:r>
              <a:rPr lang="en-US" b="1" i="1" dirty="0" err="1" smtClean="0"/>
              <a:t>Camassia</a:t>
            </a:r>
            <a:r>
              <a:rPr lang="en-US" b="1" i="1" dirty="0" smtClean="0"/>
              <a:t> </a:t>
            </a:r>
            <a:r>
              <a:rPr lang="en-US" b="1" i="1" dirty="0" err="1" smtClean="0"/>
              <a:t>quamash</a:t>
            </a:r>
            <a:endParaRPr lang="en-US" b="1" i="1" dirty="0" smtClean="0"/>
          </a:p>
          <a:p>
            <a:r>
              <a:rPr lang="en-US" b="1" i="1" dirty="0" err="1" smtClean="0"/>
              <a:t>Brodiaea</a:t>
            </a:r>
            <a:r>
              <a:rPr lang="en-US" b="1" i="1" dirty="0" smtClean="0"/>
              <a:t> </a:t>
            </a:r>
            <a:r>
              <a:rPr lang="en-US" b="1" i="1" dirty="0" err="1" smtClean="0"/>
              <a:t>hyacinthina</a:t>
            </a:r>
            <a:endParaRPr lang="en-US" b="1" i="1" dirty="0" smtClean="0"/>
          </a:p>
          <a:p>
            <a:r>
              <a:rPr lang="en-US" b="1" i="1" dirty="0" err="1" smtClean="0"/>
              <a:t>Achillea</a:t>
            </a:r>
            <a:r>
              <a:rPr lang="en-US" b="1" i="1" dirty="0" smtClean="0"/>
              <a:t> </a:t>
            </a:r>
            <a:r>
              <a:rPr lang="en-US" b="1" i="1" dirty="0" err="1" smtClean="0"/>
              <a:t>millefolium</a:t>
            </a:r>
            <a:endParaRPr lang="en-US" b="1" i="1" dirty="0" smtClean="0"/>
          </a:p>
          <a:p>
            <a:r>
              <a:rPr lang="en-US" b="1" i="1" dirty="0" err="1" smtClean="0"/>
              <a:t>Sanicula</a:t>
            </a:r>
            <a:r>
              <a:rPr lang="en-US" b="1" i="1" dirty="0" smtClean="0"/>
              <a:t> </a:t>
            </a:r>
            <a:r>
              <a:rPr lang="en-US" b="1" i="1" dirty="0" err="1" smtClean="0"/>
              <a:t>crassicaulis</a:t>
            </a:r>
            <a:endParaRPr lang="en-US" b="1" i="1" dirty="0" smtClean="0"/>
          </a:p>
          <a:p>
            <a:r>
              <a:rPr lang="en-US" b="1" i="1" dirty="0" err="1" smtClean="0"/>
              <a:t>Plectritis</a:t>
            </a:r>
            <a:r>
              <a:rPr lang="en-US" b="1" i="1" dirty="0" smtClean="0"/>
              <a:t> </a:t>
            </a:r>
            <a:r>
              <a:rPr lang="en-US" b="1" i="1" dirty="0" err="1" smtClean="0"/>
              <a:t>congesta</a:t>
            </a:r>
            <a:endParaRPr lang="en-US" b="1" i="1" dirty="0" smtClean="0"/>
          </a:p>
          <a:p>
            <a:r>
              <a:rPr lang="en-US" b="1" i="1" dirty="0" err="1" smtClean="0"/>
              <a:t>Elymus</a:t>
            </a:r>
            <a:r>
              <a:rPr lang="en-US" b="1" i="1" dirty="0" smtClean="0"/>
              <a:t> </a:t>
            </a:r>
            <a:r>
              <a:rPr lang="en-US" b="1" i="1" dirty="0" err="1" smtClean="0"/>
              <a:t>glaucus</a:t>
            </a:r>
            <a:endParaRPr lang="en-US" b="1" i="1" dirty="0" smtClean="0"/>
          </a:p>
          <a:p>
            <a:r>
              <a:rPr lang="en-US" b="1" i="1" dirty="0" err="1" smtClean="0"/>
              <a:t>Collinsia</a:t>
            </a:r>
            <a:r>
              <a:rPr lang="en-US" b="1" i="1" dirty="0" smtClean="0"/>
              <a:t> </a:t>
            </a:r>
            <a:r>
              <a:rPr lang="en-US" b="1" i="1" dirty="0" err="1" smtClean="0"/>
              <a:t>parviflora</a:t>
            </a:r>
            <a:endParaRPr lang="en-US" b="1" i="1" dirty="0" smtClean="0"/>
          </a:p>
          <a:p>
            <a:r>
              <a:rPr lang="en-US" b="1" i="1" dirty="0" err="1" smtClean="0"/>
              <a:t>Polypodium</a:t>
            </a:r>
            <a:r>
              <a:rPr lang="en-US" b="1" i="1" dirty="0" smtClean="0"/>
              <a:t> </a:t>
            </a:r>
            <a:r>
              <a:rPr lang="en-US" b="1" i="1" dirty="0" err="1" smtClean="0"/>
              <a:t>glycyrrhiza</a:t>
            </a:r>
            <a:endParaRPr lang="en-US" b="1" i="1" dirty="0" smtClean="0"/>
          </a:p>
          <a:p>
            <a:r>
              <a:rPr lang="en-US" b="1" i="1" dirty="0" err="1" smtClean="0"/>
              <a:t>Luzula</a:t>
            </a:r>
            <a:r>
              <a:rPr lang="en-US" b="1" i="1" dirty="0" smtClean="0"/>
              <a:t> </a:t>
            </a:r>
            <a:r>
              <a:rPr lang="en-US" b="1" i="1" dirty="0" err="1" smtClean="0"/>
              <a:t>multiflora</a:t>
            </a:r>
            <a:endParaRPr lang="en-US" b="1" i="1" dirty="0" smtClean="0"/>
          </a:p>
          <a:p>
            <a:r>
              <a:rPr lang="en-US" b="1" i="1" dirty="0" err="1" smtClean="0"/>
              <a:t>Cerastium</a:t>
            </a:r>
            <a:r>
              <a:rPr lang="en-US" b="1" i="1" dirty="0" smtClean="0"/>
              <a:t> </a:t>
            </a:r>
            <a:r>
              <a:rPr lang="en-US" b="1" i="1" dirty="0" err="1" smtClean="0"/>
              <a:t>arvense</a:t>
            </a:r>
            <a:endParaRPr lang="en-US" b="1" i="1" dirty="0" smtClean="0"/>
          </a:p>
          <a:p>
            <a:r>
              <a:rPr lang="en-US" b="1" i="1" dirty="0" smtClean="0"/>
              <a:t>Lotus </a:t>
            </a:r>
            <a:r>
              <a:rPr lang="en-US" b="1" i="1" dirty="0" err="1" smtClean="0"/>
              <a:t>micranthus</a:t>
            </a:r>
            <a:endParaRPr lang="en-US" b="1" i="1" dirty="0" smtClean="0"/>
          </a:p>
          <a:p>
            <a:r>
              <a:rPr lang="en-US" b="1" i="1" dirty="0" smtClean="0"/>
              <a:t>Ranunculus </a:t>
            </a:r>
            <a:r>
              <a:rPr lang="en-US" b="1" i="1" dirty="0" err="1" smtClean="0"/>
              <a:t>occidentalis</a:t>
            </a:r>
            <a:endParaRPr lang="en-US" b="1" i="1" dirty="0" smtClean="0"/>
          </a:p>
          <a:p>
            <a:r>
              <a:rPr lang="en-US" b="1" i="1" dirty="0" err="1" smtClean="0"/>
              <a:t>Danthonia</a:t>
            </a:r>
            <a:r>
              <a:rPr lang="en-US" b="1" i="1" dirty="0" smtClean="0"/>
              <a:t> </a:t>
            </a:r>
            <a:r>
              <a:rPr lang="en-US" b="1" i="1" dirty="0" err="1" smtClean="0"/>
              <a:t>californica</a:t>
            </a:r>
            <a:endParaRPr lang="en-US" b="1" i="1" dirty="0" smtClean="0"/>
          </a:p>
          <a:p>
            <a:r>
              <a:rPr lang="en-US" b="1" i="1" dirty="0" err="1" smtClean="0"/>
              <a:t>Carex</a:t>
            </a:r>
            <a:r>
              <a:rPr lang="en-US" b="1" i="1" dirty="0" smtClean="0"/>
              <a:t> </a:t>
            </a:r>
            <a:r>
              <a:rPr lang="en-US" b="1" i="1" dirty="0" err="1" smtClean="0"/>
              <a:t>inops</a:t>
            </a:r>
            <a:endParaRPr lang="en-US" b="1" i="1" dirty="0" smtClean="0"/>
          </a:p>
          <a:p>
            <a:r>
              <a:rPr lang="en-US" b="1" i="1" dirty="0" err="1" smtClean="0"/>
              <a:t>Trifolium</a:t>
            </a:r>
            <a:r>
              <a:rPr lang="en-US" b="1" i="1" dirty="0" smtClean="0"/>
              <a:t> </a:t>
            </a:r>
            <a:r>
              <a:rPr lang="en-US" b="1" i="1" dirty="0" err="1" smtClean="0"/>
              <a:t>willdenowii</a:t>
            </a:r>
            <a:endParaRPr lang="en-US" b="1" i="1" dirty="0" smtClean="0"/>
          </a:p>
          <a:p>
            <a:r>
              <a:rPr lang="en-US" b="1" i="1" dirty="0" err="1" smtClean="0"/>
              <a:t>Lomatium</a:t>
            </a:r>
            <a:r>
              <a:rPr lang="en-US" b="1" i="1" dirty="0" smtClean="0"/>
              <a:t> </a:t>
            </a:r>
            <a:r>
              <a:rPr lang="en-US" b="1" i="1" dirty="0" err="1" smtClean="0"/>
              <a:t>utriculatum</a:t>
            </a:r>
            <a:endParaRPr lang="en-US" b="1" dirty="0"/>
          </a:p>
        </p:txBody>
      </p:sp>
      <p:sp>
        <p:nvSpPr>
          <p:cNvPr id="6" name="Content Placeholder 5"/>
          <p:cNvSpPr>
            <a:spLocks noGrp="1"/>
          </p:cNvSpPr>
          <p:nvPr>
            <p:ph sz="half" idx="2"/>
          </p:nvPr>
        </p:nvSpPr>
        <p:spPr>
          <a:xfrm>
            <a:off x="4648200" y="1676400"/>
            <a:ext cx="4038600" cy="5181600"/>
          </a:xfrm>
        </p:spPr>
        <p:txBody>
          <a:bodyPr>
            <a:normAutofit fontScale="55000" lnSpcReduction="20000"/>
          </a:bodyPr>
          <a:lstStyle/>
          <a:p>
            <a:r>
              <a:rPr lang="en-US" b="1" i="1" dirty="0" err="1" smtClean="0"/>
              <a:t>Aira</a:t>
            </a:r>
            <a:r>
              <a:rPr lang="en-US" b="1" i="1" dirty="0" smtClean="0"/>
              <a:t> praecox</a:t>
            </a:r>
          </a:p>
          <a:p>
            <a:r>
              <a:rPr lang="en-US" b="1" i="1" dirty="0" err="1" smtClean="0"/>
              <a:t>Hypochaeris</a:t>
            </a:r>
            <a:r>
              <a:rPr lang="en-US" b="1" i="1" dirty="0" smtClean="0"/>
              <a:t> </a:t>
            </a:r>
            <a:r>
              <a:rPr lang="en-US" b="1" i="1" dirty="0" err="1" smtClean="0"/>
              <a:t>radicata</a:t>
            </a:r>
            <a:endParaRPr lang="en-US" b="1" i="1" dirty="0" smtClean="0"/>
          </a:p>
          <a:p>
            <a:r>
              <a:rPr lang="en-US" b="1" i="1" dirty="0" err="1" smtClean="0"/>
              <a:t>Anthoxanthum</a:t>
            </a:r>
            <a:r>
              <a:rPr lang="en-US" b="1" i="1" dirty="0" smtClean="0"/>
              <a:t> </a:t>
            </a:r>
            <a:r>
              <a:rPr lang="en-US" b="1" i="1" dirty="0" err="1" smtClean="0"/>
              <a:t>odoratum</a:t>
            </a:r>
            <a:endParaRPr lang="en-US" b="1" i="1" dirty="0" smtClean="0"/>
          </a:p>
          <a:p>
            <a:r>
              <a:rPr lang="en-US" b="1" i="1" dirty="0" err="1" smtClean="0"/>
              <a:t>Rumex</a:t>
            </a:r>
            <a:r>
              <a:rPr lang="en-US" b="1" i="1" dirty="0" smtClean="0"/>
              <a:t> </a:t>
            </a:r>
            <a:r>
              <a:rPr lang="en-US" b="1" i="1" dirty="0" err="1" smtClean="0"/>
              <a:t>acetosella</a:t>
            </a:r>
            <a:endParaRPr lang="en-US" b="1" i="1" dirty="0" smtClean="0"/>
          </a:p>
          <a:p>
            <a:r>
              <a:rPr lang="en-US" b="1" i="1" dirty="0" err="1" smtClean="0"/>
              <a:t>Vicia</a:t>
            </a:r>
            <a:r>
              <a:rPr lang="en-US" b="1" i="1" dirty="0" smtClean="0"/>
              <a:t> sativa</a:t>
            </a:r>
          </a:p>
          <a:p>
            <a:r>
              <a:rPr lang="en-US" b="1" i="1" dirty="0" err="1" smtClean="0"/>
              <a:t>Holcus</a:t>
            </a:r>
            <a:r>
              <a:rPr lang="en-US" b="1" i="1" dirty="0" smtClean="0"/>
              <a:t> </a:t>
            </a:r>
            <a:r>
              <a:rPr lang="en-US" b="1" i="1" dirty="0" err="1" smtClean="0"/>
              <a:t>lanatus</a:t>
            </a:r>
            <a:endParaRPr lang="en-US" b="1" i="1" dirty="0" smtClean="0"/>
          </a:p>
          <a:p>
            <a:r>
              <a:rPr lang="en-US" b="1" i="1" dirty="0" err="1" smtClean="0"/>
              <a:t>Bromus</a:t>
            </a:r>
            <a:r>
              <a:rPr lang="en-US" b="1" i="1" dirty="0" smtClean="0"/>
              <a:t> </a:t>
            </a:r>
            <a:r>
              <a:rPr lang="en-US" b="1" i="1" dirty="0" err="1" smtClean="0"/>
              <a:t>diandrus</a:t>
            </a:r>
            <a:endParaRPr lang="en-US" b="1" i="1" dirty="0" smtClean="0"/>
          </a:p>
          <a:p>
            <a:r>
              <a:rPr lang="en-US" b="1" i="1" dirty="0" err="1" smtClean="0"/>
              <a:t>Vulpia</a:t>
            </a:r>
            <a:r>
              <a:rPr lang="en-US" b="1" i="1" dirty="0" smtClean="0"/>
              <a:t> </a:t>
            </a:r>
            <a:r>
              <a:rPr lang="en-US" b="1" i="1" dirty="0" err="1" smtClean="0"/>
              <a:t>bromoides</a:t>
            </a:r>
            <a:endParaRPr lang="en-US" b="1" i="1" dirty="0" smtClean="0"/>
          </a:p>
          <a:p>
            <a:r>
              <a:rPr lang="en-US" b="1" i="1" dirty="0" err="1" smtClean="0"/>
              <a:t>Cytisus</a:t>
            </a:r>
            <a:r>
              <a:rPr lang="en-US" b="1" i="1" dirty="0" smtClean="0"/>
              <a:t> </a:t>
            </a:r>
            <a:r>
              <a:rPr lang="en-US" b="1" i="1" dirty="0" err="1" smtClean="0"/>
              <a:t>scoparius</a:t>
            </a:r>
            <a:r>
              <a:rPr lang="en-US" b="1" i="1" dirty="0" smtClean="0"/>
              <a:t> </a:t>
            </a:r>
          </a:p>
          <a:p>
            <a:r>
              <a:rPr lang="en-US" b="1" i="1" dirty="0" err="1" smtClean="0"/>
              <a:t>Stellaria</a:t>
            </a:r>
            <a:r>
              <a:rPr lang="en-US" b="1" i="1" dirty="0" smtClean="0"/>
              <a:t> media</a:t>
            </a:r>
          </a:p>
          <a:p>
            <a:r>
              <a:rPr lang="en-US" b="1" i="1" dirty="0" err="1" smtClean="0"/>
              <a:t>Bromus</a:t>
            </a:r>
            <a:r>
              <a:rPr lang="en-US" b="1" i="1" dirty="0" smtClean="0"/>
              <a:t> </a:t>
            </a:r>
            <a:r>
              <a:rPr lang="en-US" b="1" i="1" dirty="0" err="1" smtClean="0"/>
              <a:t>hordeaceus</a:t>
            </a:r>
            <a:endParaRPr lang="en-US" b="1" i="1" dirty="0" smtClean="0"/>
          </a:p>
          <a:p>
            <a:r>
              <a:rPr lang="en-US" b="1" i="1" dirty="0" err="1" smtClean="0"/>
              <a:t>Bromus</a:t>
            </a:r>
            <a:r>
              <a:rPr lang="en-US" b="1" i="1" dirty="0" smtClean="0"/>
              <a:t> </a:t>
            </a:r>
            <a:r>
              <a:rPr lang="en-US" b="1" i="1" dirty="0" err="1" smtClean="0"/>
              <a:t>sterilis</a:t>
            </a:r>
            <a:endParaRPr lang="en-US" b="1" i="1" dirty="0" smtClean="0"/>
          </a:p>
          <a:p>
            <a:r>
              <a:rPr lang="en-US" b="1" i="1" dirty="0" smtClean="0"/>
              <a:t>Geranium </a:t>
            </a:r>
            <a:r>
              <a:rPr lang="en-US" b="1" i="1" dirty="0" err="1" smtClean="0"/>
              <a:t>molle</a:t>
            </a:r>
            <a:endParaRPr lang="en-US" b="1" i="1" dirty="0" smtClean="0"/>
          </a:p>
          <a:p>
            <a:r>
              <a:rPr lang="en-US" b="1" i="1" dirty="0" err="1" smtClean="0"/>
              <a:t>Dactylis</a:t>
            </a:r>
            <a:r>
              <a:rPr lang="en-US" b="1" i="1" dirty="0" smtClean="0"/>
              <a:t> </a:t>
            </a:r>
            <a:r>
              <a:rPr lang="en-US" b="1" i="1" dirty="0" err="1" smtClean="0"/>
              <a:t>glomerata</a:t>
            </a:r>
            <a:endParaRPr lang="en-US" b="1" i="1" dirty="0" smtClean="0"/>
          </a:p>
          <a:p>
            <a:r>
              <a:rPr lang="en-US" b="1" i="1" dirty="0" err="1" smtClean="0"/>
              <a:t>Vicia</a:t>
            </a:r>
            <a:r>
              <a:rPr lang="en-US" b="1" i="1" dirty="0" smtClean="0"/>
              <a:t> </a:t>
            </a:r>
            <a:r>
              <a:rPr lang="en-US" b="1" i="1" dirty="0" err="1" smtClean="0"/>
              <a:t>hirsuta</a:t>
            </a:r>
            <a:endParaRPr lang="en-US" b="1" i="1" dirty="0" smtClean="0"/>
          </a:p>
          <a:p>
            <a:r>
              <a:rPr lang="en-US" b="1" i="1" dirty="0" smtClean="0"/>
              <a:t>Veronica </a:t>
            </a:r>
            <a:r>
              <a:rPr lang="en-US" b="1" i="1" dirty="0" err="1" smtClean="0"/>
              <a:t>arvensis</a:t>
            </a:r>
            <a:endParaRPr lang="en-US" b="1" i="1" dirty="0" smtClean="0"/>
          </a:p>
          <a:p>
            <a:r>
              <a:rPr lang="en-US" b="1" i="1" dirty="0" err="1" smtClean="0"/>
              <a:t>Cynosurus</a:t>
            </a:r>
            <a:r>
              <a:rPr lang="en-US" b="1" i="1" dirty="0" smtClean="0"/>
              <a:t> </a:t>
            </a:r>
            <a:r>
              <a:rPr lang="en-US" b="1" i="1" dirty="0" err="1" smtClean="0"/>
              <a:t>echinatus</a:t>
            </a:r>
            <a:endParaRPr lang="en-US" b="1" i="1" dirty="0" smtClean="0"/>
          </a:p>
          <a:p>
            <a:r>
              <a:rPr lang="en-US" b="1" i="1" dirty="0" err="1" smtClean="0"/>
              <a:t>Myosotis</a:t>
            </a:r>
            <a:r>
              <a:rPr lang="en-US" b="1" i="1" dirty="0" smtClean="0"/>
              <a:t> discolor</a:t>
            </a:r>
          </a:p>
          <a:p>
            <a:r>
              <a:rPr lang="en-US" b="1" i="1" dirty="0" err="1" smtClean="0"/>
              <a:t>Poa</a:t>
            </a:r>
            <a:r>
              <a:rPr lang="en-US" b="1" i="1" dirty="0" smtClean="0"/>
              <a:t> </a:t>
            </a:r>
            <a:r>
              <a:rPr lang="en-US" b="1" i="1" dirty="0" err="1" smtClean="0"/>
              <a:t>pratensis</a:t>
            </a:r>
            <a:endParaRPr lang="en-US" b="1" i="1" dirty="0" smtClean="0"/>
          </a:p>
          <a:p>
            <a:r>
              <a:rPr lang="en-US" b="1" i="1" dirty="0" err="1" smtClean="0"/>
              <a:t>Aphanes</a:t>
            </a:r>
            <a:r>
              <a:rPr lang="en-US" b="1" i="1" dirty="0" smtClean="0"/>
              <a:t> </a:t>
            </a:r>
            <a:r>
              <a:rPr lang="en-US" b="1" i="1" dirty="0" err="1" smtClean="0"/>
              <a:t>arvensis</a:t>
            </a:r>
            <a:r>
              <a:rPr lang="en-US" b="1" i="1" dirty="0" smtClean="0"/>
              <a:t>/</a:t>
            </a:r>
            <a:r>
              <a:rPr lang="en-US" b="1" i="1" dirty="0" err="1" smtClean="0"/>
              <a:t>australis</a:t>
            </a:r>
            <a:endParaRPr lang="en-US" b="1" dirty="0"/>
          </a:p>
        </p:txBody>
      </p:sp>
      <p:pic>
        <p:nvPicPr>
          <p:cNvPr id="7" name="Picture 6" descr="Picture 131.jpg"/>
          <p:cNvPicPr>
            <a:picLocks noChangeAspect="1"/>
          </p:cNvPicPr>
          <p:nvPr/>
        </p:nvPicPr>
        <p:blipFill>
          <a:blip r:embed="rId2" cstate="print"/>
          <a:stretch>
            <a:fillRect/>
          </a:stretch>
        </p:blipFill>
        <p:spPr>
          <a:xfrm>
            <a:off x="3048000" y="1828800"/>
            <a:ext cx="1152525" cy="1685925"/>
          </a:xfrm>
          <a:prstGeom prst="rect">
            <a:avLst/>
          </a:prstGeom>
        </p:spPr>
      </p:pic>
      <p:pic>
        <p:nvPicPr>
          <p:cNvPr id="8" name="Picture 26" descr="http://t0.gstatic.com/images?q=tbn:ANd9GcQqG3DPvq1sYFfBDutx8JmaXvOSLy1u79AenQNwf19SMgNaD2Tr5g"/>
          <p:cNvPicPr>
            <a:picLocks noChangeAspect="1" noChangeArrowheads="1"/>
          </p:cNvPicPr>
          <p:nvPr/>
        </p:nvPicPr>
        <p:blipFill>
          <a:blip r:embed="rId3" cstate="print"/>
          <a:srcRect/>
          <a:stretch>
            <a:fillRect/>
          </a:stretch>
        </p:blipFill>
        <p:spPr bwMode="auto">
          <a:xfrm>
            <a:off x="7239000" y="2819400"/>
            <a:ext cx="1676400" cy="1306908"/>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3" descr="DSC_0214.JPG"/>
          <p:cNvPicPr>
            <a:picLocks noChangeAspect="1"/>
          </p:cNvPicPr>
          <p:nvPr/>
        </p:nvPicPr>
        <p:blipFill>
          <a:blip r:embed="rId2" cstate="print"/>
          <a:srcRect/>
          <a:stretch>
            <a:fillRect/>
          </a:stretch>
        </p:blipFill>
        <p:spPr bwMode="auto">
          <a:xfrm>
            <a:off x="1066800" y="4038600"/>
            <a:ext cx="1752600" cy="2638425"/>
          </a:xfrm>
          <a:prstGeom prst="rect">
            <a:avLst/>
          </a:prstGeom>
          <a:noFill/>
          <a:ln w="9525">
            <a:noFill/>
            <a:miter lim="800000"/>
            <a:headEnd/>
            <a:tailEnd/>
          </a:ln>
        </p:spPr>
      </p:pic>
      <p:sp>
        <p:nvSpPr>
          <p:cNvPr id="2" name="Title 1"/>
          <p:cNvSpPr>
            <a:spLocks noGrp="1"/>
          </p:cNvSpPr>
          <p:nvPr>
            <p:ph type="title"/>
          </p:nvPr>
        </p:nvSpPr>
        <p:spPr>
          <a:xfrm>
            <a:off x="80670" y="59478"/>
            <a:ext cx="8229600" cy="1143000"/>
          </a:xfrm>
        </p:spPr>
        <p:txBody>
          <a:bodyPr>
            <a:normAutofit/>
          </a:bodyPr>
          <a:lstStyle/>
          <a:p>
            <a:pPr algn="l"/>
            <a:r>
              <a:rPr lang="en-US" sz="3200" b="1" dirty="0" smtClean="0"/>
              <a:t>How are Conservation Priorities Affected by Restoration and Management Cost in Future?</a:t>
            </a:r>
            <a:endParaRPr lang="en-US" sz="3200" b="1" dirty="0"/>
          </a:p>
        </p:txBody>
      </p:sp>
      <p:sp>
        <p:nvSpPr>
          <p:cNvPr id="3" name="Content Placeholder 2"/>
          <p:cNvSpPr>
            <a:spLocks noGrp="1"/>
          </p:cNvSpPr>
          <p:nvPr>
            <p:ph idx="1"/>
          </p:nvPr>
        </p:nvSpPr>
        <p:spPr>
          <a:xfrm>
            <a:off x="457200" y="1371600"/>
            <a:ext cx="8534400" cy="4136887"/>
          </a:xfrm>
        </p:spPr>
        <p:txBody>
          <a:bodyPr>
            <a:normAutofit/>
          </a:bodyPr>
          <a:lstStyle/>
          <a:p>
            <a:r>
              <a:rPr lang="en-US" sz="2400" dirty="0" smtClean="0"/>
              <a:t>Shallow-soil, shedding sites not succeeding to closed forest in the absence of fire (drought-maintained community)</a:t>
            </a:r>
            <a:endParaRPr lang="en-US" sz="2400" dirty="0"/>
          </a:p>
        </p:txBody>
      </p:sp>
      <p:pic>
        <p:nvPicPr>
          <p:cNvPr id="5" name="Picture 17" descr="P1020782"/>
          <p:cNvPicPr>
            <a:picLocks noChangeAspect="1" noChangeArrowheads="1"/>
          </p:cNvPicPr>
          <p:nvPr/>
        </p:nvPicPr>
        <p:blipFill>
          <a:blip r:embed="rId3" cstate="print"/>
          <a:srcRect/>
          <a:stretch>
            <a:fillRect/>
          </a:stretch>
        </p:blipFill>
        <p:spPr bwMode="auto">
          <a:xfrm>
            <a:off x="685800" y="2514600"/>
            <a:ext cx="2743199" cy="2057110"/>
          </a:xfrm>
          <a:prstGeom prst="rect">
            <a:avLst/>
          </a:prstGeom>
          <a:noFill/>
          <a:ln w="9525">
            <a:noFill/>
            <a:miter lim="800000"/>
            <a:headEnd/>
            <a:tailEnd/>
          </a:ln>
        </p:spPr>
      </p:pic>
      <p:pic>
        <p:nvPicPr>
          <p:cNvPr id="4" name="Picture 18" descr="P1020815"/>
          <p:cNvPicPr>
            <a:picLocks noChangeAspect="1" noChangeArrowheads="1"/>
          </p:cNvPicPr>
          <p:nvPr/>
        </p:nvPicPr>
        <p:blipFill>
          <a:blip r:embed="rId4" cstate="print"/>
          <a:srcRect/>
          <a:stretch>
            <a:fillRect/>
          </a:stretch>
        </p:blipFill>
        <p:spPr bwMode="auto">
          <a:xfrm>
            <a:off x="3200400" y="4267200"/>
            <a:ext cx="2990205" cy="2242968"/>
          </a:xfrm>
          <a:prstGeom prst="rect">
            <a:avLst/>
          </a:prstGeom>
          <a:noFill/>
          <a:ln w="9525">
            <a:noFill/>
            <a:miter lim="800000"/>
            <a:headEnd/>
            <a:tailEnd/>
          </a:ln>
        </p:spPr>
      </p:pic>
      <p:pic>
        <p:nvPicPr>
          <p:cNvPr id="8" name="Picture 7" descr="DSC_0310.JPG"/>
          <p:cNvPicPr>
            <a:picLocks noChangeAspect="1"/>
          </p:cNvPicPr>
          <p:nvPr/>
        </p:nvPicPr>
        <p:blipFill>
          <a:blip r:embed="rId5" cstate="print"/>
          <a:srcRect/>
          <a:stretch>
            <a:fillRect/>
          </a:stretch>
        </p:blipFill>
        <p:spPr bwMode="auto">
          <a:xfrm>
            <a:off x="6400800" y="2760368"/>
            <a:ext cx="2698491" cy="4062675"/>
          </a:xfrm>
          <a:prstGeom prst="rect">
            <a:avLst/>
          </a:prstGeom>
          <a:noFill/>
          <a:ln w="9525">
            <a:noFill/>
            <a:miter lim="800000"/>
            <a:headEnd/>
            <a:tailEnd/>
          </a:ln>
        </p:spPr>
      </p:pic>
      <p:pic>
        <p:nvPicPr>
          <p:cNvPr id="7" name="Picture 12" descr="http://t0.gstatic.com/images?q=tbn:ANd9GcTuebwdYkMJtO27Ylm6ClOgpsbP1cS3kySEkdTekETdZa1Jbdlh"/>
          <p:cNvPicPr>
            <a:picLocks noChangeAspect="1" noChangeArrowheads="1"/>
          </p:cNvPicPr>
          <p:nvPr/>
        </p:nvPicPr>
        <p:blipFill>
          <a:blip r:embed="rId6" cstate="print"/>
          <a:srcRect/>
          <a:stretch>
            <a:fillRect/>
          </a:stretch>
        </p:blipFill>
        <p:spPr bwMode="auto">
          <a:xfrm>
            <a:off x="3505200" y="2209800"/>
            <a:ext cx="3206228" cy="2133600"/>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28" name="AutoShape 4"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4" name="AutoShape 10"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0" name="AutoShape 16" descr="http://3.bp.blogspot.com/-Ws56M2Uc7dQ/TpX2_L3zwzI/AAAAAAAABs4/S1xB1-AZ5pI/s1600/Garry+oak+restoration.jpg"/>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50" name="Picture 26" descr="http://t0.gstatic.com/images?q=tbn:ANd9GcQqG3DPvq1sYFfBDutx8JmaXvOSLy1u79AenQNwf19SMgNaD2Tr5g"/>
          <p:cNvPicPr>
            <a:picLocks noChangeAspect="1" noChangeArrowheads="1"/>
          </p:cNvPicPr>
          <p:nvPr/>
        </p:nvPicPr>
        <p:blipFill>
          <a:blip r:embed="rId2" cstate="print"/>
          <a:srcRect/>
          <a:stretch>
            <a:fillRect/>
          </a:stretch>
        </p:blipFill>
        <p:spPr bwMode="auto">
          <a:xfrm>
            <a:off x="5638800" y="4364916"/>
            <a:ext cx="2983370" cy="2133600"/>
          </a:xfrm>
          <a:prstGeom prst="rect">
            <a:avLst/>
          </a:prstGeom>
          <a:noFill/>
        </p:spPr>
      </p:pic>
      <p:pic>
        <p:nvPicPr>
          <p:cNvPr id="17" name="Picture 16" descr="Picture 062.jpg"/>
          <p:cNvPicPr>
            <a:picLocks noChangeAspect="1"/>
          </p:cNvPicPr>
          <p:nvPr/>
        </p:nvPicPr>
        <p:blipFill>
          <a:blip r:embed="rId3" cstate="print"/>
          <a:stretch>
            <a:fillRect/>
          </a:stretch>
        </p:blipFill>
        <p:spPr>
          <a:xfrm>
            <a:off x="5638800" y="2144358"/>
            <a:ext cx="2971800" cy="2152650"/>
          </a:xfrm>
          <a:prstGeom prst="rect">
            <a:avLst/>
          </a:prstGeom>
        </p:spPr>
      </p:pic>
      <p:pic>
        <p:nvPicPr>
          <p:cNvPr id="19" name="Picture 12" descr="http://t0.gstatic.com/images?q=tbn:ANd9GcTuebwdYkMJtO27Ylm6ClOgpsbP1cS3kySEkdTekETdZa1Jbdlh"/>
          <p:cNvPicPr>
            <a:picLocks noChangeAspect="1" noChangeArrowheads="1"/>
          </p:cNvPicPr>
          <p:nvPr/>
        </p:nvPicPr>
        <p:blipFill>
          <a:blip r:embed="rId4" cstate="print"/>
          <a:srcRect/>
          <a:stretch>
            <a:fillRect/>
          </a:stretch>
        </p:blipFill>
        <p:spPr bwMode="auto">
          <a:xfrm>
            <a:off x="609600" y="2175738"/>
            <a:ext cx="3124200" cy="2133600"/>
          </a:xfrm>
          <a:prstGeom prst="rect">
            <a:avLst/>
          </a:prstGeom>
          <a:noFill/>
        </p:spPr>
      </p:pic>
      <p:pic>
        <p:nvPicPr>
          <p:cNvPr id="20" name="Picture 17" descr="P1020782"/>
          <p:cNvPicPr>
            <a:picLocks noChangeAspect="1" noChangeArrowheads="1"/>
          </p:cNvPicPr>
          <p:nvPr/>
        </p:nvPicPr>
        <p:blipFill>
          <a:blip r:embed="rId5" cstate="print"/>
          <a:srcRect/>
          <a:stretch>
            <a:fillRect/>
          </a:stretch>
        </p:blipFill>
        <p:spPr bwMode="auto">
          <a:xfrm>
            <a:off x="609600" y="4396256"/>
            <a:ext cx="3124200" cy="2114253"/>
          </a:xfrm>
          <a:prstGeom prst="rect">
            <a:avLst/>
          </a:prstGeom>
          <a:noFill/>
          <a:ln w="9525">
            <a:noFill/>
            <a:miter lim="800000"/>
            <a:headEnd/>
            <a:tailEnd/>
          </a:ln>
        </p:spPr>
      </p:pic>
      <p:sp>
        <p:nvSpPr>
          <p:cNvPr id="21" name="TextBox 20"/>
          <p:cNvSpPr txBox="1"/>
          <p:nvPr/>
        </p:nvSpPr>
        <p:spPr>
          <a:xfrm>
            <a:off x="304800" y="304800"/>
            <a:ext cx="8686800" cy="1077218"/>
          </a:xfrm>
          <a:prstGeom prst="rect">
            <a:avLst/>
          </a:prstGeom>
          <a:noFill/>
        </p:spPr>
        <p:txBody>
          <a:bodyPr wrap="square" rtlCol="0">
            <a:spAutoFit/>
          </a:bodyPr>
          <a:lstStyle/>
          <a:p>
            <a:r>
              <a:rPr lang="en-US" sz="3200" b="1" dirty="0" smtClean="0"/>
              <a:t>How Do Restoration Costs Vary with Degree of Invasion?</a:t>
            </a:r>
            <a:endParaRPr lang="en-US" sz="3200" b="1" dirty="0"/>
          </a:p>
        </p:txBody>
      </p:sp>
      <p:sp>
        <p:nvSpPr>
          <p:cNvPr id="22" name="TextBox 21"/>
          <p:cNvSpPr txBox="1"/>
          <p:nvPr/>
        </p:nvSpPr>
        <p:spPr>
          <a:xfrm>
            <a:off x="963982" y="1523081"/>
            <a:ext cx="8153400" cy="461665"/>
          </a:xfrm>
          <a:prstGeom prst="rect">
            <a:avLst/>
          </a:prstGeom>
          <a:noFill/>
        </p:spPr>
        <p:txBody>
          <a:bodyPr wrap="square" rtlCol="0">
            <a:spAutoFit/>
          </a:bodyPr>
          <a:lstStyle/>
          <a:p>
            <a:r>
              <a:rPr lang="en-US" sz="2400" b="1" dirty="0" smtClean="0"/>
              <a:t>High Native Cover                </a:t>
            </a:r>
            <a:r>
              <a:rPr lang="en-US" sz="2400" b="1" dirty="0" err="1" smtClean="0"/>
              <a:t>vs</a:t>
            </a:r>
            <a:r>
              <a:rPr lang="en-US" sz="2400" b="1" dirty="0" smtClean="0"/>
              <a:t>                   High Exotic Cover</a:t>
            </a:r>
            <a:endParaRPr lang="en-US" sz="2400" b="1"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3429000" cy="3238500"/>
          </a:xfrm>
        </p:spPr>
        <p:txBody>
          <a:bodyPr>
            <a:normAutofit/>
          </a:bodyPr>
          <a:lstStyle/>
          <a:p>
            <a:pPr algn="l"/>
            <a:r>
              <a:rPr lang="en-US" sz="2800" b="1" dirty="0" smtClean="0"/>
              <a:t>How Might Long-term Management Costs Influenced by Landscape Context?</a:t>
            </a:r>
            <a:br>
              <a:rPr lang="en-US" sz="2800" b="1" dirty="0" smtClean="0"/>
            </a:br>
            <a:r>
              <a:rPr lang="en-US" sz="2400" b="1" dirty="0" smtClean="0"/>
              <a:t/>
            </a:r>
            <a:br>
              <a:rPr lang="en-US" sz="2400" b="1" dirty="0" smtClean="0"/>
            </a:br>
            <a:endParaRPr lang="en-US" sz="3200" b="1" dirty="0"/>
          </a:p>
        </p:txBody>
      </p:sp>
      <p:pic>
        <p:nvPicPr>
          <p:cNvPr id="4" name="Content Placeholder 3" descr="TEM_zoom.jpg"/>
          <p:cNvPicPr>
            <a:picLocks noGrp="1" noChangeAspect="1"/>
          </p:cNvPicPr>
          <p:nvPr>
            <p:ph idx="1"/>
          </p:nvPr>
        </p:nvPicPr>
        <p:blipFill>
          <a:blip r:embed="rId2" cstate="print"/>
          <a:stretch>
            <a:fillRect/>
          </a:stretch>
        </p:blipFill>
        <p:spPr>
          <a:xfrm>
            <a:off x="4038600" y="150500"/>
            <a:ext cx="5109864" cy="6612764"/>
          </a:xfrm>
        </p:spPr>
      </p:pic>
      <p:sp>
        <p:nvSpPr>
          <p:cNvPr id="6" name="Oval 5"/>
          <p:cNvSpPr/>
          <p:nvPr/>
        </p:nvSpPr>
        <p:spPr>
          <a:xfrm>
            <a:off x="5029200" y="23622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269022" y="2851674"/>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467600" y="32766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228600" y="3733800"/>
            <a:ext cx="3581400" cy="2246769"/>
          </a:xfrm>
          <a:prstGeom prst="rect">
            <a:avLst/>
          </a:prstGeom>
        </p:spPr>
        <p:txBody>
          <a:bodyPr wrap="square">
            <a:spAutoFit/>
          </a:bodyPr>
          <a:lstStyle/>
          <a:p>
            <a:r>
              <a:rPr lang="en-US" sz="2800" b="1" dirty="0"/>
              <a:t>How </a:t>
            </a:r>
            <a:r>
              <a:rPr lang="en-US" sz="2800" b="1" dirty="0" smtClean="0"/>
              <a:t>Might We Employ </a:t>
            </a:r>
            <a:r>
              <a:rPr lang="en-US" sz="2800" b="1" dirty="0"/>
              <a:t>our E</a:t>
            </a:r>
            <a:r>
              <a:rPr lang="en-US" sz="2800" b="1" dirty="0" smtClean="0"/>
              <a:t>xpertise </a:t>
            </a:r>
            <a:r>
              <a:rPr lang="en-US" sz="2800" b="1" dirty="0"/>
              <a:t>to </a:t>
            </a:r>
            <a:r>
              <a:rPr lang="en-US" sz="2800" b="1" dirty="0" smtClean="0"/>
              <a:t>Prioritize </a:t>
            </a:r>
            <a:r>
              <a:rPr lang="en-US" sz="2800" b="1" dirty="0"/>
              <a:t>M</a:t>
            </a:r>
            <a:r>
              <a:rPr lang="en-US" sz="2800" b="1" dirty="0" smtClean="0"/>
              <a:t>anagement </a:t>
            </a:r>
            <a:r>
              <a:rPr lang="en-US" sz="2800" b="1" dirty="0"/>
              <a:t>A</a:t>
            </a:r>
            <a:r>
              <a:rPr lang="en-US" sz="2800" b="1" dirty="0" smtClean="0"/>
              <a:t>ctions?</a:t>
            </a:r>
            <a:r>
              <a:rPr lang="en-US" sz="2800" b="1" dirty="0"/>
              <a:t/>
            </a:r>
            <a:br>
              <a:rPr lang="en-US" sz="2800" b="1" dirty="0"/>
            </a:br>
            <a:endParaRPr lang="en-CA"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8549"/>
            <a:ext cx="9144000" cy="64609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583821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96453"/>
            <a:ext cx="9144000" cy="64650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585368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476" y="76200"/>
            <a:ext cx="9341005" cy="65670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469445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10" y="152400"/>
            <a:ext cx="9207809" cy="6508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8731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10" y="228599"/>
            <a:ext cx="9126690" cy="6412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758184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4012"/>
            <a:ext cx="9143999" cy="64499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313127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5568" y="230388"/>
            <a:ext cx="8229600" cy="1143000"/>
          </a:xfrm>
        </p:spPr>
        <p:txBody>
          <a:bodyPr>
            <a:normAutofit/>
          </a:bodyPr>
          <a:lstStyle/>
          <a:p>
            <a:pPr algn="l"/>
            <a:r>
              <a:rPr lang="en-US" sz="3200" b="1" dirty="0" smtClean="0"/>
              <a:t>A Classic Approach to Prioritizing Sites for Conservation</a:t>
            </a:r>
            <a:endParaRPr lang="en-US" sz="3200" b="1" dirty="0"/>
          </a:p>
        </p:txBody>
      </p:sp>
      <p:pic>
        <p:nvPicPr>
          <p:cNvPr id="1027" name="Picture 3"/>
          <p:cNvPicPr>
            <a:picLocks noGrp="1" noChangeAspect="1" noChangeArrowheads="1"/>
          </p:cNvPicPr>
          <p:nvPr>
            <p:ph sz="half" idx="2"/>
          </p:nvPr>
        </p:nvPicPr>
        <p:blipFill>
          <a:blip r:embed="rId2" cstate="print"/>
          <a:srcRect/>
          <a:stretch>
            <a:fillRect/>
          </a:stretch>
        </p:blipFill>
        <p:spPr bwMode="auto">
          <a:xfrm>
            <a:off x="4648200" y="1702307"/>
            <a:ext cx="4038600" cy="4321749"/>
          </a:xfrm>
          <a:prstGeom prst="rect">
            <a:avLst/>
          </a:prstGeom>
          <a:noFill/>
          <a:ln w="9525">
            <a:noFill/>
            <a:miter lim="800000"/>
            <a:headEnd/>
            <a:tailEnd/>
          </a:ln>
        </p:spPr>
      </p:pic>
      <p:sp>
        <p:nvSpPr>
          <p:cNvPr id="5" name="Oval 4"/>
          <p:cNvSpPr/>
          <p:nvPr/>
        </p:nvSpPr>
        <p:spPr>
          <a:xfrm>
            <a:off x="5922978" y="3030954"/>
            <a:ext cx="838200" cy="914400"/>
          </a:xfrm>
          <a:prstGeom prst="ellipse">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659852" y="1459452"/>
            <a:ext cx="762000" cy="838200"/>
          </a:xfrm>
          <a:prstGeom prst="ellipse">
            <a:avLst/>
          </a:prstGeom>
          <a:noFill/>
          <a:ln w="635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2"/>
          <p:cNvSpPr txBox="1">
            <a:spLocks noGrp="1"/>
          </p:cNvSpPr>
          <p:nvPr>
            <p:ph sz="half" idx="1"/>
          </p:nvPr>
        </p:nvSpPr>
        <p:spPr>
          <a:xfrm>
            <a:off x="207978" y="1842240"/>
            <a:ext cx="4191000" cy="4068763"/>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400" b="1" i="0" u="sng" strike="noStrike" kern="1200" cap="none" spc="0" normalizeH="0" baseline="0" noProof="0" dirty="0" err="1" smtClean="0">
                <a:ln>
                  <a:noFill/>
                </a:ln>
                <a:solidFill>
                  <a:srgbClr val="007E39"/>
                </a:solidFill>
                <a:effectLst/>
                <a:uLnTx/>
                <a:uFillTx/>
                <a:latin typeface="+mn-lt"/>
                <a:ea typeface="+mn-ea"/>
                <a:cs typeface="+mn-cs"/>
              </a:rPr>
              <a:t>Biogeographic</a:t>
            </a:r>
            <a:r>
              <a:rPr kumimoji="0" lang="en-US" sz="2400" b="1" i="0" u="sng" strike="noStrike" kern="1200" cap="none" spc="0" normalizeH="0" noProof="0" dirty="0" smtClean="0">
                <a:ln>
                  <a:noFill/>
                </a:ln>
                <a:solidFill>
                  <a:srgbClr val="007E39"/>
                </a:solidFill>
                <a:effectLst/>
                <a:uLnTx/>
                <a:uFillTx/>
                <a:latin typeface="+mn-lt"/>
                <a:ea typeface="+mn-ea"/>
                <a:cs typeface="+mn-cs"/>
              </a:rPr>
              <a:t> ‘</a:t>
            </a:r>
            <a:r>
              <a:rPr kumimoji="0" lang="en-US" sz="2400" b="1" i="0" u="sng" strike="noStrike" kern="1200" cap="none" spc="0" normalizeH="0" baseline="0" noProof="0" dirty="0" smtClean="0">
                <a:ln>
                  <a:noFill/>
                </a:ln>
                <a:solidFill>
                  <a:srgbClr val="007E39"/>
                </a:solidFill>
                <a:effectLst/>
                <a:uLnTx/>
                <a:uFillTx/>
                <a:latin typeface="+mn-lt"/>
                <a:ea typeface="+mn-ea"/>
                <a:cs typeface="+mn-cs"/>
              </a:rPr>
              <a:t>Rules of Thumb’</a:t>
            </a:r>
          </a:p>
          <a:p>
            <a:pPr marL="457200" marR="0" lvl="0" indent="-457200" algn="l" defTabSz="914400" rtl="0" eaLnBrk="1" fontAlgn="auto" latinLnBrk="0" hangingPunct="1">
              <a:lnSpc>
                <a:spcPct val="100000"/>
              </a:lnSpc>
              <a:spcBef>
                <a:spcPct val="20000"/>
              </a:spcBef>
              <a:spcAft>
                <a:spcPts val="0"/>
              </a:spcAft>
              <a:buClrTx/>
              <a:buSzTx/>
              <a:buFont typeface="Arial" pitchFamily="34" charset="0"/>
              <a:buAutoNum type="arabicParenR"/>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457200" marR="0" lvl="0" indent="-457200" algn="l" defTabSz="914400" rtl="0" eaLnBrk="1" fontAlgn="auto" latinLnBrk="0" hangingPunct="1">
              <a:lnSpc>
                <a:spcPct val="100000"/>
              </a:lnSpc>
              <a:spcBef>
                <a:spcPct val="20000"/>
              </a:spcBef>
              <a:spcAft>
                <a:spcPts val="0"/>
              </a:spcAft>
              <a:buClrTx/>
              <a:buSzTx/>
              <a:buFont typeface="Arial" pitchFamily="34" charset="0"/>
              <a:buAutoNum type="arabicParenR"/>
              <a:tabLst/>
              <a:defRPr/>
            </a:pPr>
            <a:r>
              <a:rPr lang="en-US" sz="2400" noProof="0" dirty="0" smtClean="0"/>
              <a:t>Assume </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Largest Relict</a:t>
            </a:r>
            <a:r>
              <a:rPr kumimoji="0" lang="en-US" sz="2400" b="0" i="0" u="none" strike="noStrike" kern="1200" cap="none" spc="0" normalizeH="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Communities (SEI) Support Richest</a:t>
            </a:r>
            <a:r>
              <a:rPr kumimoji="0" lang="en-US" sz="2400" b="0" i="0" u="none" strike="noStrike" kern="1200" cap="none" spc="0" normalizeH="0" noProof="0" dirty="0" smtClean="0">
                <a:ln>
                  <a:noFill/>
                </a:ln>
                <a:solidFill>
                  <a:schemeClr val="tx1"/>
                </a:solidFill>
                <a:effectLst/>
                <a:uLnTx/>
                <a:uFillTx/>
                <a:latin typeface="+mn-lt"/>
                <a:ea typeface="+mn-ea"/>
                <a:cs typeface="+mn-cs"/>
              </a:rPr>
              <a:t> Most Viable Communities</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r>
              <a:rPr lang="en-US" sz="2400" dirty="0" smtClean="0"/>
              <a:t>2</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Prioritize Unprotected Sites Where ‘Threat’ and ‘Urgency’ are Highest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dirty="0" smtClean="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Right Arrow 7"/>
          <p:cNvSpPr/>
          <p:nvPr/>
        </p:nvSpPr>
        <p:spPr>
          <a:xfrm rot="8689559">
            <a:off x="5708965" y="1634379"/>
            <a:ext cx="1595054" cy="48463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rot="8689559">
            <a:off x="7918766" y="3767980"/>
            <a:ext cx="1595054" cy="48463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250" y="0"/>
            <a:ext cx="9887450" cy="69786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7528278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2981" y="1600200"/>
            <a:ext cx="6613071" cy="4800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04800" y="304800"/>
            <a:ext cx="6191951" cy="584775"/>
          </a:xfrm>
          <a:prstGeom prst="rect">
            <a:avLst/>
          </a:prstGeom>
          <a:noFill/>
        </p:spPr>
        <p:txBody>
          <a:bodyPr wrap="none" rtlCol="0">
            <a:spAutoFit/>
          </a:bodyPr>
          <a:lstStyle/>
          <a:p>
            <a:r>
              <a:rPr lang="en-CA" sz="3200" dirty="0" smtClean="0"/>
              <a:t>Estimating the Benefits of An Action</a:t>
            </a:r>
            <a:endParaRPr lang="en-CA" sz="3200" dirty="0"/>
          </a:p>
        </p:txBody>
      </p:sp>
      <p:sp>
        <p:nvSpPr>
          <p:cNvPr id="6" name="Rectangle 5"/>
          <p:cNvSpPr/>
          <p:nvPr/>
        </p:nvSpPr>
        <p:spPr>
          <a:xfrm rot="2483528">
            <a:off x="4009583" y="3731557"/>
            <a:ext cx="2480604" cy="10798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6269502" y="4345345"/>
            <a:ext cx="1087902"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Rectangle 3"/>
          <p:cNvSpPr/>
          <p:nvPr/>
        </p:nvSpPr>
        <p:spPr>
          <a:xfrm>
            <a:off x="4219136" y="2777837"/>
            <a:ext cx="2971800" cy="8434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extBox 8"/>
          <p:cNvSpPr txBox="1"/>
          <p:nvPr/>
        </p:nvSpPr>
        <p:spPr>
          <a:xfrm>
            <a:off x="304800" y="6198100"/>
            <a:ext cx="7571047" cy="461665"/>
          </a:xfrm>
          <a:prstGeom prst="rect">
            <a:avLst/>
          </a:prstGeom>
          <a:noFill/>
        </p:spPr>
        <p:txBody>
          <a:bodyPr wrap="none" rtlCol="0">
            <a:spAutoFit/>
          </a:bodyPr>
          <a:lstStyle/>
          <a:p>
            <a:r>
              <a:rPr lang="en-CA" sz="2400" dirty="0" smtClean="0"/>
              <a:t>Estimate the cost of the action, given benefit and feasibility</a:t>
            </a:r>
            <a:endParaRPr lang="en-CA" sz="2400" dirty="0"/>
          </a:p>
        </p:txBody>
      </p:sp>
    </p:spTree>
    <p:extLst>
      <p:ext uri="{BB962C8B-B14F-4D97-AF65-F5344CB8AC3E}">
        <p14:creationId xmlns:p14="http://schemas.microsoft.com/office/powerpoint/2010/main" val="3103533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4" grpId="0"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28" name="AutoShape 4"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4" name="AutoShape 10" descr="data:image/jpeg;base64,/9j/4AAQSkZJRgABAQAAAQABAAD/2wCEAAkGBhMSERUUExMVFRUWFxoYGBgXGRkYGRkaFxsYGx0aGBoYGycgGx4jGhgYHy8gIycpLSwsGB4xNTAqNSYrLCkBCQoKDgwOGg8PGjIlHyQpLCwsLSwsKSwsLC0sLCwsKiwqLCwsLSwsLCosLCwsLCwsLCwsLCwsLywsLCwsLCwsLP/AABEIALcBFAMBIgACEQEDEQH/xAAbAAACAwEBAQAAAAAAAAAAAAAEBQACAwYBB//EADsQAAEDAgUCBAQFAwQCAgMAAAECESEDMQAEEkFRImEFcYGREzKh8AZCscHRFFLhIzNi8RVyQ4IWNKL/xAAZAQADAQEBAAAAAAAAAAAAAAABAgMEAAX/xAAvEQABAwMBBQYHAQEAAAAAAAABAAIRAyExEhNBUWHwInGRobHBBBQyQoHR4fEj/9oADAMBAAIRAxEAPwDh/F8gqmhFVSPhIqvpCFfESpgkgsS6W1Dtw2E5zCi3WOlpL2BJTLRKj6nyxTN59dVta9QSAADsPL7+mMKhcg/tHo2FcZNlkhOMxmKZUClKKbJDkOSpRKSVhRcgwfc8tjHxDLBFUmms7KT0rSeplBgvqDAiXLs74XKQHn7/AMY0YPeeG/bABQTBR2BCnknVck7uzFyb9sA1FFwPlAB6SXEMSwLySJHPbFlEkbMf8bemMM0JEev3GCiBdWoVWUksTIYT24x0WcWutV/qEahqIuoqI2SAQhLpEByBc4S+FeGGtqYtomz+nmwx0/hYWhPw1pgQSkg2kQQzsHcdnDviVR+WhNC2z1GoumgAg/KqWENIQQWdwL8w2M69EmohalJT0pTp0A6iCpHB6nBDs/WxIk42qhNVIUoqKSXYGd4JYQSCPUy+JWycAIWWJIRBjUoFl7/MY8tzjMKkAh3ojFkIvP6qaxTSk6Y0lOosSlLO/SqZM78YS5rxV0q6ACsDUdRPBhzFpu+GlbLVxTCiVAIZyiUnSelRTDPa2wsIwq8UJlakMuqZUQ3yhJ1JSUxq1CQWvHFGEHrrvQyg0VSYL3Lk7+ff+carqKCCCxFrf5xTJ00qQoquDEtPl7YOy2WqVCB0qDsQpQTa4PUCHj1xd7gLlAtCCy9SkrpXqSrVCoadlA/lBmJv6O8r4dQCykg1EkEBSg7aXHTpPJSYcsMT/wAUEmoaIPxQXSSflZtQSA4JGoMT3DgjBlLKrCwoVCFQFOh3LAkioxBS6UykfzjO+oHAwYXI1WUcjUolQ+UkEkaCQo6C4KwWc8ggGSSnrZaqkFICHQf9IK0qXd1fDXwCl2LX7YaZaGQtQVKlOklnZIc93IIMvG4wJn6y0U1nWUQrT06gUpMFwHDpNi4e7YiOy6B6ddcExgJfkfFkqH+opZYaixLyySIYEkMdrnk4BzC6Z0/DSAlmYKOp02KklpIngvy+G9BOtlVn1KA1LV8ykq0kaSlkhwFfMXtPAXiHg6KfUFIJ6oSpgC5KQ+okw4ctIDwZ0iOsIxIS2rnlqDkCAxA6WHYDvhr4ZQ+L8SsT0rLaEqOxB61VHgAarl2FsC+D+CVa4dOlKbFRIYEBzAc/THU5bwylSRTCXIBYqSSHJ5lnsWaztOA8jDc8kAFVOWRTSEKWydJuxWoEOQN7kXcgkM+AKup6lILKQ6iiElLTGpUpDsSzmAdLjDQJkoGn4aVAHUkHT1ApALN8pMtLtvjX46jJVq0kQACHDsUlpvvbnECb8erbk65rKV10tRq1SUAE6Qr4gW/cKdMi/mwwZlM0hC9aEFSVwFfmJcwACTq3ckDp4S+MPxHSUh11EanVCllwXDwEl2D/AJt/VwPD/EgoJBS5cAhKR1JYBpUwkCW9Rize0JQBhFUPDVLUopBLLCY6gOHUIIIF/U3wXmsmErOquaaSpg56SpgGJs0qEhLDlpGyOdVTK7hKikpBL8XIu6WDs7zGCs6nL1kqCAg1Cdyy1Fj8rkJcmLsWSzuMdUDg7kjZGDPBSdVNQUgbOCS5m/pHdsAeIa0K1qASn4alAdMhJmQZL6bcbtiZbwsUWKlOCkj4YUnVrcC7sdLOWCrAd8BZyuV1iClwqC540qZzJHSIaArnDMAIkIA8UV4dVGhD1NJSghQIChqIJJZ4U5l7vsYwP4oqKQDr6ykBYDgKCgBqIHP22Nc3pSdRISbaVJheoz03djDB5gmWGzdPX8M6A3xEpA0gajAZSgl9twLMHvjgmTih4sKQIAQQHLOooTCkh3CoBJIDH5fXB3haEBAWohSUgBegHoJbTpCV6ioBIULElUlpwtq5BYCxpZVzoCCkAsAwBLMHaQQz7nFUVZEp1JYqAClOo3PzBn3hy24DY5jgLhAhTNeFUaxBQpwgaHLAkpJvpLEsQN7XN8TAqc5l0jStaQUuIQsw5IkXg7zDG2Ji20PNCFy+oM3bj998b0sqpYcd/oL9vXBivBKkhKFf6YBL92swm45M9jjKnRcgFKj1lMQH/QYXUDhdF0OKABYqbyn7/wA40yWXWtbIDkglIvad8Nq/4bUkg6k9khySR+ViB5vwDhhkfCBT0kIPc6lAC0W73gz7rrQ0lc4pwCVBmLGIChE/XGVczaSR3vw2Owq+EA6yAkF3ZjMyrqMP5nezYU57KEKBStNM3lTEPEESwmSz4bWhEI7wfw8USYAUE9QDyRZUhw4ALTcxcYMpVAq6dRN0hmAMflIBEN7YCyPi50imvU4OnUAVDVwCYvx28wypDQdRUQGDgpfhgGMG23fzzaTJJymAWtPKrYdJLS4GoaQQ0lti0F5ewxCsJBZhqSGLEhnMdN1A7jnyxagsBlJnUw9LNJebv6YFqZ2mFL0H4dQNqSoOQHKHTpDs41sCD1AscTc0700LaoUliiTYOoNwSQTLM+mHdxIwJn6wWpJVSUFMJYFCGIUFJJk7AJJ34Mk5HJrCWIDwTI6klpchzb3bkgD+I53M0v8AbCKyYSCQkqGkWdwVAkmAGgQcHSJtlAhenw+gUa1U1oN16ep1EuXKQTBPsLthVmMqhFRBSrR8qlF+k2IBcwSJ7PjpV1+h1AoA+YWLN/aqR7Wbywt8VpqWU/DCSrU5KkiR8zHU7kancGdRvhmOP3Lu9UzlRJMq0JAcKfW5uXE6gRcQ7eh8/wDNIUnpWHgEEBKekgwNQPUNgbP3GJmM2SoJVJtCUlgS6QAHJF5A3aL4rS8NpIKqhbUFEpCiWSDcCAXZoP1disNiXJDC0zK0monqUkjXZIUQnp+XTcFnkAhowZ8QFBBTqSQl42B31FzEsGAHmMLkZ2mlepJV0IaUmFFWrlwAEv6nBWXUFIdR0i6gCkpJ4cmfy+2C5g0idypYKVNIKlaCouAQoAJUoOUmRIYPJZ1E8jA+boo+IU1AQQEksw1KG0C3MBhtYDzRT+Jq16oltXCur/k7Dcc+VM7m0Sj4gWE2caVBmnWeJHUJO1mfRYacIFEqWsIFKmGaAyiEgF9IUVqJsAwBh/XF6mZUAE6FnVJ0AFlbsVGA+kuQIa+EdPxkioGVpdw8BZdw6mSQbANE8tieH5sqUahXIsCUh7WBUxYv5hoFsHZ2QToZpSQ56XP5pZ23CiCWG3EzjbL1ypOlYcKDhTSsAs4abbO/7Lhm2OgIghK+Op7JMMSkiJ6j5MbXzWlPzaXDlSi5A2MOSXJvtZ8As5XTwlnigQofD1RraQp0hg6XKQdJAsGsD5BI8EKKiUpepIgdPEyeHbvG+JmK60ddNZIIBUqdOr1c+pfuz4rT8WKhZILiTs3qG8/LFQ0jCQpoKqELBqUteoEMXhQIT+U3IVIA3DcBpRzlEBxSSATASA5LsCoyASTcu0B8KE+JFVEaSTU1qXAlOrUkAESTP0xoEVUqTo1JJAUZO7ggJaCYAg+lzOo0ON0ycZhesJKXSUpBQCpII2cN02APmkY5/O0NFZKgsulySVOQ5s53fTPc+jZGdWsoStJQklnbUohLnSUvBJcNF/ZHUzFP+pqOSEo0zAdtIO0uHHd9sGkNJhdG9E0aJJK1JIPypdyETdKubTwW8xF5FaaiDp0qdLpTqf8A9ikN8oaQPzHG39R8SoqrpVJD2cJS4BcNJUPRiByBkeKqCgkdS3dLsydrd4fkC24aDhcnuTy6kpVqUJKnJLAMDdzBCgp2CpDB2OAkQoqRpGlLKU8GS2o6tS3LDpcly/I3y+dS6viaUEJAcKDq1Fjp1J5ggMY/9ThL4xUWh0AlKRISGvuTdnm5ttgUxBQKHz+aQKtR0oJ1EupKhc7Nt3YPiYUFLklvthiY06QuX0Kt4SkJC1oZtLqBglRmAoM5O/OL0PDkpWDTJZtRQVOkQQwUqJBIM2e2PMtnuo62QwdQvqJBgsd3L9++L/GSqolVOqzBTJYRt+a0gnYyNzjz21Cma4FD5vKKBUlACikEp0gaksLaX6kkp2JY+mEVLxWqVaFVSkqLuv5eoRDWkzjpM9XpsoVUrSWjSotBJDJKmUNWwHBHOAczSzObKQijUUm4UtwlrgaoBvw8XOKscZwlJTDwsFYKKjlixCTp0uDYg8l2+nK3xzJCUgEqBABTqUye7EB3+7YdeG/hSqlQVVXTpi5CQVrJ7l24l8M6nheV1PUKqn/FRZMf8Us58ycI+oG71zhIXB+GINFlOxHzckbhjEtvxh3RrGuGQhZNnQHPZ9NoESf3x0qsnlwOmjTD/wDEOX7Hy3fGlPxaokBCVhIGwaB6NiRrasEefsClbIPaK5LMeDLQqaawFpMK6UukySGjTqDlox7lla86VJQtVQ0E6kJl2UEuJgMEvO5x1VQLKtWlCiQRqKXVNw6iTMYV06Shn1V1IJR8IIggEl3JIZ7k3vh2PDt4PdPvCrI3oYZGs7tUpzIKVEQoEH+4RPN5E4t/41awehaVJI0uCh2vMAz+YMSDIDjT1OX8WohX+2oFr9JIcgNyMF0fHKLfIs//AF/g4EmLjrrmua1rslcDT8Nr69SgpRMMqYJn7PA8sGVfA6qghQBUpCViGdTEJkF3HU0g39uxzWfQmnr1P/anv/yf5W3vhErPVDICR9y9sTFQ7lOppp2mVymWKaNVCusVCoslJZVMJSsKRpSOk6mgbpjfGlTxtNSoEoNQqU2pKnBcOJCgGJA5P6nDmrl6iqlNYNNKUEnSLF0qTYCIUfYYYGuXcBDuPyzewLXOLbQZjrr/AFJrbuXHZvKVVrCQwUQWfTAH79f3OJlPAao6CROp1JYMkiSUgMX1APe7WOOpz9YlVFQSnpqdTAfKpC0knm4P3FsrnGBUptS2KofTwm7dIJAbfUdzhDUcPpjy/aG0gBc5mvByBC2KlfDdg2pYCg7An+36eirOfhXMAlkhQNmPPD+2Opq5pwxU4VXpkO4BCTTmCHbQWfgYZ/8AkzLFRcdifTj/ABgms+BEIOqSLL55S/DWZdjTW9hDgCd/c4e5X8HhAHzahciREszW2cn3x1Cc1VIbSocyx/xiD4pDRPNub+lu+AalTiPEINJ4Lk0+Gf6wABGqnLGQ6mDahuUmO1sNMx4PrSEqSY/MAdUMRIlyQD52InBo8CrCprgskJEMxBUqGv8AMcNKeWrw4c3Jdr7/AE2wHEn6SPEe6s/UcBcYn8Jqd9NWRJZLGf8AlPlgSr+GRScyAl21DdnYtZ+/bnHfVMtXb5Za+r9WPf6HzwHVoVhTWkIJcKcOLkGI3tibazwLnzH9UgHzeVxfhHhq6tOnpV86mACmYgOo3npBP8vhvl/wuQTqqAaQPlUSVKMwb2Zy4nGvg2RXSy9IFCgtCtRGmQ+pJHqnSPQdjjZWdqJUSpJAmTDl7374ual1QuuhU+BOovWKtg6SQbMS8mdTudu+EuW8JGnMVAtX/wCwqmlocANqL9lc74dVs0oG7Ty9zz5YT5WqRl0hVjUUsnl3T6kg3OGa4gZTAkCUT4f4UuqdQOoJIGqdRIJD7GCHvDjAVHwZ86tGtI0U4JuogJcAJcOQomeDjahnRSBKSQxYNN3Lh8LKGfV8apU1MpafVmSPIQG7YYOJlBrgAm9LwVZYpqUyogukhyx06iXQQQxS5vMSGwcj8FL0qCkhSnY6FJJ5/NcufL6YB8F8TWC6YYl+fMj73w0o/iFamZWxj/HaMTdUeCYXB4GV5/8AhtEElac0kqLtqQY8xSbb6YmCqXii2/3FDy/wcTDfMnj5Jdq3qEYv8OZZyTTWCbssgMeQUwDPucXHgmWI6UKJO5WVWhjbbDpFempxpUs2uT9LYEq5ZR6UU9I4B/U/TGQ1wLG3iqlpAsZVaYpp+VKXSGcJmGEHhmHp2xoalTcH0Y/oPpitDILspIADfmODTWRTEt79sRfW1mGH8pmtOXWQpyi1SAE7HVfzYKffFleDlQLKILXDA+5fGa/GkqhKVETAcGN+/tzxjLM59SoSlQHfB2bjBPl17JS6nHFa/wDgiP8A5HflvZxxitTwlpcDln/jGZpm7sb/AGfX6DGqyo/Mt/2HvZ+OcMKQe6JU9bDbSs1dNiQbAuXP33xmKaqkEEtvb64vTopLDVuPZ7kYK8RVpphKWSH29b4VxdTPYsOKUS4EnAS80EJuvewkffpjQZzZAPF53/nASab7pJsPTscMspVTTAIGo+TX82+n8YUPAFxPXgkYZ5BZqydQyUx6Rj2pk1hoNp7N5PgtfjSvypS5MglxD9rt+h4xlU8Vqk3SgbluPMW8sFtR2WtA/H9VTsgMlArW35CO8kffrjL40yJ5AhjwVb4bZFJUS1Van/KkObScb5jKIbU1QjlwAT5gevtimqo8fpLspEhIl0VqEAvtDYoPDKioSl/vZsN05mmhMocvIKja43sfTG9PxBkkApSSxdCWf3/d8cWkC/r+kuyb9xSI/hxah1L0j5g7AxuAJg9sHZTw9CPmKleZh++DClbEgkg/3E2vG259sC1lMdSgxP25wrHNw4hNoay4CMTnkyHQlOxSHJ9Tb79cVrpAupTi87dr9/pgbpZ1dMncAvfYNfnBFPJUVSSpQhvPtiNQsB3qrXOdYQtUZxIbq6Rs0djHEYIRm3sX8y5bi0eWJR8JpQyUwIBfnz774pnMwaaVF0MBAHba3cYmKgdYK2lzRLoRH9UpnIh+R6Xkkdhi6UVKvAfgucLUUfipCitSeYcn/BGDqS/hj5i/f2G4M89sVm0LgZvuR4yQCP8AaKi9gQCRZ3cptNxiVchTUSNB8mCn2bC+t4ys9PxGeSQGI8n3jGlPxTSkkdSdL32PYKuT5YbU0nTAlUBZhSv4HSNvhzs6BeLH9PLCyv8Ahql8pppMEsDIfv6P/wB4JzFDLgq/0qOpwX0AXLk9MPJOom5fBlSuWDUxfcuPoo8PhS0i7Z9lxaDZcvmPwTRIOklM2UP3HfAFT8B6flQkjznve0Y7w1HYsGOxDHyk/tgZdLTLs+x+/wB8FtdwyUpoBfPav4eqo/8AjYgwWIsx9d95xEZbRsSo8Qm2/kfpzj6KzlQIDbEwD72M/TFa/hNNQcpSDMuw+l8V2xOQpmjOFwFbN0w3zfKJCXB5Lty+Jjrsx+HKbwTbt++JinzFMWSbE9QiV52GT0gcAfvv3xnmM2s2DD1LsdvZ8Xo5dLh0WEFT+rD2Ppj2rnaYPy9xEm8/fOPPLqf2gk81Y6ouYQWZzK1M6iXff9MYGkzEwNjP3xjbMeJE2YdhF24HlgQrDOTqF5u7G8WDX798bAHRMd1ljeROZW3xQLz6MPXtGL0lJLQ/la3vviuWo6oCbFxvwI4PB/a5lHwqoVOhB0glyrpEXjaX98HacvBLD3YQ9bw3MVEFVFHT/cpQTJLFiogQPTASMlVSNK1AqsQCOS9vS+O8yVROhIDlkiDYegAA/wADzwOPD6SiSUoVcEJASA0ncmO1mxRhLO02x9PVah8LFwbrkkBQIgEji8eW+N1ZmyFsQYYlvvbvhrmPBOlaqalKDQmFNP8Acnf0Yc457OGtT+dJDG544G1w2OdUY7s1c8f3+sqJaWfUERmsoADJH1by/WcCoyb/AJlG1zG/nED1w9SoqpvADQT+4OFNeqlMqk33+gxCjT1vulLGzK1y+TfUQQzyf0vA2wShNJ4UpbbPeBPPyz74BRVVV6aSFVdInSwFwJ++Me08jm0yuh8NDgO6Sdtkkk8Yu6rAgeXV8Lg4/a2fwm9etUUkJSQhJcsDpEAgwOz4ErZFZhayR2O8Di8X7YCC06g9YhgWLR3AG/meLcsF+JISgdRUe+7GW8/o4xB9KoIM2VtTXCXeqsnKUkB2eN2tZyfbGIrUwoNIkm0+bzLm3OFOczxVqAgqaRDkCLngBuw9l9HPKKtKArSkEOA0h3IJ2cKtcjFNkG38fDqOgpOrgWaF0qfEyQkhhI7wbj+P+8e1s6GdRAgweZl7N2v74UU67S7qgqJeTcAC/EjfHqKwqpY2G0W6ZD7fuBhX6ZGptuXn3z1lDblOFlDOwNre9uHYYGVnwFICEm94eNrsGf6DA2XpLkuGJHMcSYJuP0wwVlEg9JAOln3L38u2IkMLoIj/ABUDnELM5tZputkkB0h+Gv3/AJwGUCoQ7jkEnyj729ceqyHyyRqhj7Nfz9/XBmUyuh+oEgX4uzluB9MF4aDLTPj1lT0ue66a5fQlICCSBF0l+Id55xc5dKkuQRe7X++2AP6ovCnIsBc3eD2b68Y8VVkEuXEC4Lnixt54kSdwW4Obhe5jw2kpz/qJiFNqB9rN3OB1eBHSyKiVecHnu/GCqFU6y7ghPndwG25BNw20Y1o11FJKUu8DUSklj+U2PkWvs+GDARMcPPCUsYchIM3lMxTdqZ2LggmPL7jA+Q/EhSWUDBPInj3fHUDxNAIE2kvDRYv1ByPJ8TM5WjUulJU2yQSz8s+2LBjm2Cm6heWOhAZbx8Ld1KAZrn3BcGOxGC6fjlP+8E3kA+v0aBthNmvBC+qmWIDMIe7fthXn8qtBBShTt8xHcwG+v8YzgzdTNaowXun1SvTqHUFG5GkBJGwgtA9N++DfDqymI1OmG+XbYMztwSI5xyelTDTDwOfX2xfI+IkBeoCWcuX0iYYgz/OLsLTyQZ8UAe0uzo1qgfUaRmIqIjuApiXeRiY59fjcw4Aex0i92T++JhtmeI8R+1q29PivMx4nUUogWvDvs/0Z/XjANAqUohiou251W+X6PtOOkyngwG1yG9We36fxhplaSUpcEX3jzLAYQNDTwUPl3VDLyktH8P1SAQbBjICQWYj/AJS+7NAfDKh4IlAdbLNmTae7h7AYYKqHTe9r/TtOF9aqoCSwfafu+CXxdXbRYy8LzOgDSAdEiAB34E2wInxFaQVBeoSySCWa7k3c/T3xUpN7y7nu5j3xivLKElwdgB+jGdsRbUmYHIdceBkJHPO5Zp8QWF/EUkAsRH9pIVZ2fpAkPfGqPFQrQrSAx1SACCXgtL7md+2A1UyA4B0qMu0iOA/p64isupTA8G1i1jfy9sa9Z0kSJHfJ9RB63lR2jwMpnX8WdIcmS8RA/Q7CMeElTB3gEgyDH78YV1KIQlz8v3Affzwx8OqkspLEgX2PHm2M9V+pmmBnPXJDaucYKmZQQksQ3ASot7sBP2cI6CQtUuSfpvGOg8RrBtU6jcEAgMLt9Wwi/qC4Nyxfs1g/f9scGnCjWjUF0PheeCDMhmAFmO5DbF/Z+2Cs5mwpAAACiOZDglo7jCHL5j5iDxZoLly3v7YwVVUVCZO794H1PphdZx11vVh8SQIWZ8OWkuXWUkEbgN2tsA2z74pTWoAs5DANJJbVv/7Yuusq5txcMY3788HFqWYDkEbXfuZAF4JvjUxweCXWx/f8Wbsk2ss0oZntu4dti7bsB74rWJTDAjq8rG3o/wC98EVqm5jU4huePW2K06epRHYsHsASYJ9373bCNMtkEcc5SxwQSyXLtALWh5vtIB9ce62USOnuOwZm3f1t54YpoFx1RPLP0wY+mK1cuJeXLcXLmeXU+FdWBkHrrvR0WyhMrm1m/EgRLiD6ke+GFHNSACGMEix2ge3EYHqUGgFzEeRP7S3bGKS5BDmNohg3cwG974DWMeLnyxwXNLm70bUooJLVCHBMXLFt7XAn6vjf+mJFwEiHe7t7woYT01kkMC+kB45cBu7A7T5NginWWlJ1GRO23ANwxI5icMWUxTEEzvx5WVG1WnIWlXLqKh1eZG0b9h++ImsQpiTtyNpb6WwRl8+VnSwe0flEy/kQ+LWCo/NDbJBb2IB+l8Zy1178IE7z0fdVa0Ou1C0c7ohiQ5l7OAJ7D9Se+LIzpsCYdpIc7/ufU40p0YDWn5mfeZ3d/bA2bQ4EnkcksWIbs3vvgiGkx3X/AD4dXgpTqAsVZNJS1akqmwcm7+9u2/pjegFpTtMli7klnL+Tbb4X/FCWUFSQXAuHu/e31xl/WEJAGos5J2d7sB5jFm0y13aF8wLcbGPHmla/TldEkKS5+HdpAcfSPs4vTQgBlFRE3A/jfCjw78QkBqjFG8Q7JYHtBw3R+JAXKUOolPSNA0hwASTxfmO2FFIPtOcTFvytVOsx+9Zq8EprkcEw1m4cc4V5rwoAMAp+LH1fyAx1a89RKXYGOZaO8fMLtjJfhykmFpIJhKy5Lz0l+oMDsLYU0zEjB84VH0GuC4ZVBcW9Sx9cTHY1vByT/soNhsRGwcGMTHaSbwsnyreBRBqKJ0pFy1iS0+vpgrLZMJ+db8CzT2GBP6wE6QDeSCH3EWYSJ8rM2Pf6spcMx1OJLbn9CYFp9VBAuvTaOKYf1JslJ02cjYszhRmceoz1QmQSHYlh9/rgVVcjSR1EC5NvJv1x4a5APQ1uxmZAndsPq1YKqFrVUFSrSB3vNvd/2wqzYUEtpYzcO/Lvc4pmagCzZQDF5KRZiT63DzjJXi7Aw5Pq7WAYwe32czicu8Vnc5u9RS1NBBZ7TMhx9PL1imsswEj5SzMLtFuPX0xK+YBkWbgee3l3x7TXqkAN5sH39HsDwcK2o7eZWd0EwhPgqIALOGn/AKPpg6jRSEgKRqAkaQr9pf1xgln/ACiR98f9YaUKzj50+rn9cLSdqddSpsEpX4lTSEQlQFukKgept9MJqg0ly5MOLmd4v6+wx1ecymoHqEjYkfcYSIyqaZYB4Ztha33uMaHO0mylXp3lZZSjqEQRIdoi15EH3mz4JRl9SwHjbizufV/pjNJVqDBpEcP3957b4YCkSl7drx5btibXgpqdIFYnIgpLsAXiLOBIY94POBk+HaSSVgvIF+Pe2G1OgkAgiAHLywDP5DHgoU2lJFnIO54I288P2iMrR8vISQ0pJlnPEE8Pwz4Jp0Drg/MNmLaZ9nwZVpBo5fv998WQQdgDckmDDfx+mEDhET13qRojCwqJKd9TmQ07nf6T/OKUVu5KSCHa9wIPNxbtg5aGZ03U3I3JJN7A8YlakoqJl7b+Tfrbtji6LLjSAShVMg8iN2aPv7OMStpvYekAsDs3th4vIBpGrfeI42vhavLKKxEHl3hn24OCC9l1J1KAsKdVJU52VA5kv/MY8rM5LQkEDuBuPJmf6vgxPgYfazganngxt9cD18gUEkOzFnH3vOKPqF31Z63pXMfFwhEZkwQGJMPc+fm4xSvVVIcgWb2cHB39OpiZcho7/wBx4/kY9zGVAMgFj+l29T9BgGqJLglFNxQOXUUqsYL9TbyL94fBCMzqISlO8T3/AOsWq5Mqs9iNwB/iB9nARyqkF7xG/r+jf+2E2gcByXQ9mMLVCg5cssOCYnl9n4tvjCrSAfdvZosD3f64JqZZ3ALB7bgzZ73MnGi6b2lw0SA5ge325xqpVHahvv15Je0l1TJwXfS7Tt0u8DZm4MYyppUCw3HuAzzsRO/GDaeW0iW9ReXIJPnjBFQuQkO7T6y/nzjssBH587KZEXR+T8S+GXKXLAQWLP1STEAWLHSnD3JeIJNNT1CxGrqAVpKnYMbsUj1OOTJAUf8AiRfYchz67z540SvSlwflUCf/AK7+wb64IADQffyha6VdzBBXU1M6ikdOtfLpEE//AFqJG3GJjlcxVqLU4QFswcm3IvySfXEx6LPhSWguAnm6D4LXtgeCd182UvPzDZt4HrYS2LupVNnUnhruRHU8A6m7jzwqXk1qLlLht5+UbMWni9sb08uvQQCA5kkPci19ku6WnHh0naDqm6mKhkynIzKelL9IY+0PyA9t74mZzrkRG4tJhywc+eFmWyy1AmXM72DkCRHM8nnBtHwxZHzn1Ts/Djtglz3m3X8V2ue4YWH9Qd4BPzSDHGwd/wBecbCkWEXnlnk2i/6+eLq8KAP52jvaSJGLvoS4Ei14bgMfLtGEcD9JlAUnH6lgR/ckz5F3c/o/3aqUgWSQdj5Y2XWUpLkCZmYjljbtvjFFcKLEaW/XgMZxNwLVNwAUrZTVID7NvgrJ+HU0MdI1X39y/tj2mZIIlyPIj6NOCvgWZwRJI3Pl6Wxp+HpiTqKamxuVmuqQTsPp5OP5wrzmUI6lFpsPM4Or5crYlRTd9THvD/cYyz6wU6pLN3Nob/GK1WMDJFymqMBBJSlNNbjTtAJksX8vsYYUlmdR8rgPHefqP1wItbyCwfcW9Of5xEKUTLuAQHniSCwJNpa7cDGRo1tAhRY2LBb1lEXU8v7CO9yYHbjBaa5INxt67XnCmihaZKkl9oeN27KBcberY0zObUU3lRjZ4/Zhij2uaYK7aluU5okw17D0+/cNiiqYLH3IvtA83Hb3wMvO9DRZi1rts3v3tgXNeILc6CCQ2kBiHUQGmWv6jHUqepwaTn35pjUARmWKF1OQBLPB7mztDNvjespkwpnjaeTycKMl4i6QlNiLu7P5fc7YtRzBVsWS5AJcyHD3kaiXnbGipTBnQLDux79yQVRFkyp6gksS7qn5QbsAfv8AfGtQQ7q7xH3bfClXiBCyHGhKTr2LkxfzSfsYE8RzSqwUdWhGmDZiCoOXhmPrEjFGfB7R0l0DJtMTujjvsqNc0ptQzWuqUB9Gn/ckJKmBYEbsbk8d8M0ZIKPLP5cuokcM3nvjnvCVpQk3+cpTqnSHEAOf7Q4gltzh34ZVZLskw+lzqS4Yanu4DcR7P8TSpsfDRYCJ4xvt3ieau3SbBb1PBEiRUCS0Ahw/m4+98eVsnpd2Ztg/7N9dsEGqJAB7gu3aFXHl3wFnQq5UWIsNm7H7nGN7GwdIwi4CLIilkUAaniRazapAFtvfA9TwlJd1AyIa3m3EW/6A+NUSp3jeX4ny7YNVmFT8ocvPEhtt5fjaXCBweMJBpdYhC1vwrqkVUsdpkP8A4bA58Iq0wCUq0hRJYO4MAhiX2jth0iuA2zl+HcP58YKpZvpIIdza4ntL+XlioaBaETRp7guTqZIvAlPUyiXl7cbB+R7+fCGowAdRlVu7k+VucdHXFNZMaXdMXg7yIvgCv4Oojos1/M8FmZh74kQ6eyou+HAu1I6+TISFpTcE2Jdh1ecMW/xhbmqRRpBJaVDtJ33uZ87Ww68RywpjUs6O5SohRIYAMCNXYSxfZ8Lq+RKgAD1AtJYgOWJfsXDYsHFouMrFUolu5AhavygK+rdp7NiYtTyqhCgUH+0uD7YmCX1OPqo9oZXbUvBFu6yEvwHIbho2+74PR4YhLqA1EAW+Y95/S/njRK1qB0lJMNLuDcsCbOPPtivxdLuNRT2M+fcdgcTIbNgveaxo3LwDQxU/b/J+W/fBKMwDAAP32+/PA6arq0kGR6eTNwdwMaU6TMkRw7k/UzH3GKB91YQsalFi7ySzEuZ24EjA+h3ZgWaC7eY3wep9mfdm45IfAcpUA7R/M2A2M4V9yg4JeqkQS6oO0HAqwG6j3jaOBf8AbBufqsO9yN/4wLTdQf3u3/U7e+MjmnVCyOvZbeHlyGcuYALz5bkcfYOVSWCGL8uCRtwYwHTQkFiZ2aD5Pvg6gojz2gfU3P7NjRSbAhFrTEKjlIYfNJ3/AGA7YX5tSlPYtAYk7hxcBnljhktTXYSYD/xJ+4wq8TqmevSLeflv9MFxtKnVECSgzVZiBq8g7v3tbGhr6pFgdiY2f3J5t5YCXmy6Q0KJDltmeCdrH1xXNJJWkzqStaSAQEwmYO7azd3bC0aZccwL38feyzseUyYECCWFuwLakwS7nbGdXLdJMcpfuJZrzPG/fFSdIggSXMvsH4/7vGMKVZQUhyxbkmNSre1uXxwIAuqEg2KDrlVMMAdUGxlmP8/5wIrNlwAYYNZwA1jvf6+zvMVUoHyfElTpL3cGQTMglvRw7hDns27s4ATZ3BaH4kyTycWDQsVZkXBWuXrGkpTFgTBJezs3P5rcYv8A+QKmuFahYmJZvfmcBIUWSlaSwVAHoVOdw7HYfXErfmTqSfln31H2Nu+KgAEFZpLUelYKlSPkYkEkODeRdiGYmxB7DBQIqE2UTfc3YP5jA+erFadWudDqYWdhJ36mMQ59vBQDltKkA6St9yCS4Iv+Xs+7Rsp1GimW8fxg2T6zpgJxQzICAhI09Y1qIhTuTqLAC293JaIe5DPIAJOoqKQQBuGJEb3eY6r45fLrQQFMHDJVpglJsC6mg25JPbBC88EqQowqbRbSAksJASGbzDCXgS10auu/njoLRRrhuV0eSzCiWqGAUh9lOWct2LtjUUEgACoU6lHS5J1P3JNthwAMc/k/ESUpSVQrSWlw0Ekgw/uyVd8b5pR1D5ehlaT2AsWJHynv1KwNk19WCYDuVuXnZbWVw66YVlkFi0Bi4dxNvqOLc40CHVHnJb15wD4iAUb6iYZTEbgAkXJLF+DgoLCmIILEOwuIMsGL6rAbjGWp8NoZtDxI8P6mkIz4QO791OoMG4kXE98RGbSDCmJOrcswkPZoEPjwrYFOoB30u8ublueIv64wq5JRgKS+35QQSHdJPnIe+2IunCqtjWKWUaiVAkFpc8yzPffG6qTsqmZEyYI7c+f64Fy+RI6VKSRd5cl7Hm1xMbxjwZVQJKOkOQW1MTEtyxuIPOFaNMyi0IfN55aukU0qSHZlspwQQ7xp/T0xvlvDk1UqSpYKwykhCmIv6S/Al5scGJQlRAHDkH36WD8D3wszSEioFlI1gwU9JjbVYRLdjizagGUxM5WlL8L1wGRXUUi0J9oe1r7YmGtHxUJDKUkf+xlv388eY0aWm8en6S7PksM1m0absFR0lpuwhpYvEy94JyVcwNDJIE3LGbkuRP6egtZCbnQBpgn81n+VQfbf6Y0SUqDvHzFkmwl9jjGSIstCNQFJHQAkmXIDh+WDXJ/nm9EMQVHnckTz64WZgrSD8NevqB0qIToQTLFpDGBc2fB9KuWuTff/ABOGvErmrVRl2IY7l/NU/pgTM1Aq1/Mj2/xjY1nLadIvDf57HCvxIioQl2d+ozBcXsGJ/wCsTO66SqSBIVc2kgOOoRHygdrj9vTEp1nQoALCiW21c2LAhuC95h8YZg1ClJFQDSQCUsbwxEEy3G/bGXhmZUSylfESCepTBpdneQO1m88bKQAEqOjWNRsjtRS2ttRfmw5P1+49VUUW0sQfWzTN98UNZWsBgWszgeZ/KP5wuq54/EKU6jLGCXPaHPmL4LKepEYTRdUFJnbbiZLBx/3hZ4nV6QzgEWYGB3NvfYDF8iQ7ai5IOp+kO7OAoGGIsNzj3MdKNKVJS5lT3YguSXLQ+JuZB0qdU9kpErMgVBbUISwcl+m3JBiO14xn/XMoFIBIdxAJMJdtyBsZZuCwOfzoKlBI1EvIN+8Xs7zE4HoKJNurWrpZoaC97N0mGD7zei1jLvbMbjMLytUGSurprTUZSlAKVZBJYbloks47+z7BYJAUArcBpIBcwTsJfj3wupeJJYHSkElilBJSlLP1E6n2klQGo2tjamCspWbduH+aNjZjaNw+MpZHaNj11vWprxuyiVhSnJKRIKgzOyY08GWtIa74yy+V1SCEidnf5dwLH3M+hastpYlQhLj5iDqEAwLNcA7YBXmklJnSJALF5AJIkOCGvLHl8M0Bw1nCs8CJKE8TdDggB3LpVEtAeAwIJ8u74TU6AIVsplbveQkf2n3d2YXw78TUpWlRA6gS4P5UrESLjULEuCnCX4BCgFK0sSCxFrFj8rht/wBmxtpBgcZbPAd+FhqgajZbZJCSNL9QSrVUJFkBywAiWT3izYKRVAy9ikpUGFi7B3Nz1HUD/wAjhMF9cP8AKXbhwVEtYlnvDXw5TqSIVLlQIsCkQ7W6y+OdUERGSswdZZUMgUlRIVpZiVQmQAE99RWmew5Bx5XJFJK1AagCxZ3fUdxI7bnynRKVJSEhWokuSoOyl77ksIJDb3bFlITpIXqUFFIg7OokKgiEuCXEz5rTcWO1cOv6iyAUFRqLdT30oCZbyPAhrW9cFU80fiE2PsGfuXAYFjBnGFXLvoJWUjQVpuo9ChJDvZtizmCwxlW1nQHBWUgSUzd+p2I3k/mEycaan/S++fXgqEuJsmuXzIUOpwwZ3cdMOxiSdodXaa5jNN8NUljrOklgtEkuLhx9fdScyxShw2pgr5iGJENs6YFunbG9DMjVeE7yHAIOoAixB7emCHn4aoHNuE4qGm5dXllkggMVEgO7h1MwNhtaGIaMXOXs5AUA4tpOxADRZo798Isr4mxCCtJlhDuVGWYbcs4fZ8M8yoliKjuAqE6ncPIPnEH5pxir0HMPC0/g3649y2sqCIRqKwSQGY7EOwY2gMTBAtYPF6HPBEnUmbgw5Z3hgQ23lgCpnlIgP1bHtBMOQY5lrl8EeH+JBRUlglJLBYOoB4PziGBZ/K+MzmnBFlZr5TOlqKGU9R5dmUQOUgDbYYwX4NqnqEyJAcSziRLe2N6WYTsCAwZxbzW7m+/F5xtUrAOnUSGYhRBBd3kT6jClkHUCtDYOUKMkNwT5be5xMWqpTANJSmDOJZtnJc/by+JgYtPkh2EQmioSlITLypnJCjcBTeRu99sAV8tmVN/rseyekEWYF3Dtsd2vBmYza0FlMPlAY6nBZzqYF7hiMV+KAQsFB1EkhIBLtuRBYMJa2JtngFUBEoy7JHxNAs5IHWWG1hzc4LoUabamIJG5AZrfe2OVX4rmFFSqlJVOigKJAS6iA5gEwYdmIPdwzbIZxdSS6HZkiCIMv7T6XbFNJaLrgRKZHKup1C1jtHn6if3xicul9vNm3h2LNYeoxmrxIpgngOLNvAm++NV13gjaRFxuQe/6euCAJBVMqmZpoCSUMSQdwBD3l59fIYW/DIHSQ2kMxeREAuNLl45HONs/XBDqQ4SGSHZyYsLm/TczgCl4oiq9MoKA0K1KA1BnYhIaWch5ONrWGJU3XRJolI0vqWHKhD9X9tgPbczhc5QnUqSSxYGCWJsWad56thhlm8iolkLUA09ahPmxM7/vgatTYDStwBciGAd23LuQSWkQwktwowta1LSDZL7EgAabggnYsCP0gYVZ7Igput3BckMLi5Dc2c2uS2GeTrg0wApiXUom4JBN2dRZizDAyl3BIkO4dDgSqCwSYJgteRJEiHTKRzC7C56r4edX+odRDFL/ADJJB+VQlL6Tfp3Z2w0OTCnKVXAc3JKmLuzwQVAHazxippqPyi+7amcm4kt0rkRYsZwfTpkBKVEltTbJALfKBKQwIufQYDy4DtLJ8sZuk+TWS4UGPyFz/aCyZcEMBftcYZZlSUJ0sNQBYgmH7tft543VlARIBkgMXUCxZx6GRMX4tmKAYFILaSHGohyWYy5u7MIfGedWUjaJwgK2cJAZ1F0lgOkA3AgAG/d7XLaUKJXdLhmYlQMu8uAzl/V2aTlWQly6AwAJFli76SzvsHfdxvjTOZyGSQFa09TBlIJLslukgKId/wC4bYsx2OBO/A5nopgYMOQdemDqCSBAfpAJ/MEgXFlW9YIwPQputJS5c9IcsYe0u4Dgb+rYZZ9QUAzpUsBRO0kywsQlItwIOFWZATKqhSpI1peXaEiOoMzS9ha2LsYKhJbNmnMZ/wB6uo1BJlqqjLU0ssR86FJNw4UICj8qtUXIeSwxKlUFE9KiyClNgpWpeltpZwLalcMAatYmWLSQbu51O7S+r/8Aoc4zGWZWl4BAmGLgu9pBB9DdsM0yACMf39rEHTuTL4+koJUwKnSAJVIdrbAB+XZ3Lb1aq2W9nck/KHHbkBQYSWOF1WislQbUqmE6tBSrSEltTgkKBVw4kneK1EVEJdQIuRfpcXbY7ki3nh3lr4gR5+Cd0SLQi8wkhCQkFakAJIZ0aVsm/dkjl1gA4GC+nS8MEpN2cqJtDsp37eWLVajuUglZShIEggkpGoNe6jiKQhVIAqRTShT62W5YB0pCRpI3uJO7ydRcUJkWQCXKW0grJ1OBKRpU+8limOw5w0zyfmKUhiEw7vAUdA2FwHM9PDYW0aQTVVqUYQuo4DdJQVAgl/mdIt+aBwRppqhdIqCklQZZADKYGo5sAGADXuIdnOMyjnK2ylBiTdzpB2h9Llj+VLNh3l6hQQVBtL6ioBlOt2Aeemmon/1bGSaHwaMsqs5WgJBDMHSSDdkgkeYPDh57O1EApKDoSWcApDpLFTkOoECHMjVyWR/bHcjO8Imj40sLYg9DMpwVBT6tz1De35e5bzI58KWpVFBA6U3ZLAqEvBcM5DSDaCVFXxEAo1oJVOoKkKdIb5Q92BA9GbG2Tz0BJ0u4DNEByoNf1d44gO07MtAG7+n2VW1SwFdSaamYgXSAoxpJGyzeBxLi+M6NSqJ1A3cySC5YCbAfphfks7pQQqQX0AkguWeAQWEG8kTfB2eSF1P9xxtpBbYu7X0kRe3MxDwG4W2nWa5quK1QAakhR7gcnt6+uJjzL5xQSAASOVaiT3dIbExndpkolxnK6BOTUyCo9QYQSxIHKpFhPc22wqEIEkrLmD2mfQh29tsTExmpnVlepCupIUCClwTNpcWdrGcVoFDaUoABiwZgDMEExpDR83bExMMBYhLU7NgvCtmIcxYn9IhsWTVJggJDB2eBGp+ZP3GJiY6kZSUiXASpmsykoWlTEMZKbAhnDEH8qu+F4oL0pStZLFxCXeZSZKQzMCYu2JiY3uqOaBBymcJRSwCpy5JmyWYbMR2O5+uMFBkmoKWhgCylaiDylLlMEjh5PnMTCUzMhSCzySyVuVkrDgxA87BQBYhmPnfA/iOVQD1DqgqILWEEMm1x5j1xMTFm2IKYDIV8plm1LFj1f8SNMENIgkEERtjalQWAUsC5USSzuRJd3Py6ru5xMTCVzMuKmcR1hBIWosE6pJD6meXntB39cb/1FRIUASAQkiYLksVDeQ0vfHuJjDAc2SsoJzyKpXoJUUgRw8lg7AHm14jvhL4nkPhgaVQ4YkfmL9ImPld4HbczExSldoS1wC2e/wAkTlcopR6XJpBPSGBKl2kwQCAJn9l2cA+IRUEuAp5YAAlgIkl32eLOJiY1uAaGEbxKjVboDSN+fMeylTJmqkLJggU0hLAkqJMOwAAKb49zVFJT8RIBIIAIcOaYQOoEgElJ8ouRjzEwxHZ1T1IWcjsuP5WKfCxqHw1DUoLTvAcHcD8hHqPXAea0A/6ZCQUBumOntdyCZJJlrRjzExZj/wDnp4n0jHiUQBsw7iY8IPumWXSHTJ0hKNahCtKB8qS11KN+EjuDlmspSqISokhk9KQVhCQpykncksS/CQ7PpExMPQAcHTuE+anTysqFN0pIjWhFMEmdCdIcgWlCdzvaMbK8RT1JKXYgKPCfytOzfe8xMJVILyY6sg7eVtkM8pCGSNdw5JALklT79IC/Wz7rM+s1FKLqWS4BLSEAKbsQfo++JiY0PANMHmQqfaChsslBXpJPxHIUSGSmdJZpPUQHvcgHY6mnVATpOpQg3IIJTeEiTeT5xMTEHCJI4pSFumppKbFblJB3TASCW/uURb6YPyxWUlaQAlKgT/alSyzkapcarDZml8eYmMznmmOzvIB7pCRmY70xpVlh2Dybm22n0a++JiYmOd8O0mZK3NZImfT9L//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40" name="AutoShape 16" descr="http://3.bp.blogspot.com/-Ws56M2Uc7dQ/TpX2_L3zwzI/AAAAAAAABs4/S1xB1-AZ5pI/s1600/Garry+oak+restoration.jpg"/>
          <p:cNvSpPr>
            <a:spLocks noChangeAspect="1" noChangeArrowheads="1"/>
          </p:cNvSpPr>
          <p:nvPr/>
        </p:nvSpPr>
        <p:spPr bwMode="auto">
          <a:xfrm>
            <a:off x="63500" y="-136525"/>
            <a:ext cx="304800" cy="304800"/>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50" name="Picture 26" descr="http://t0.gstatic.com/images?q=tbn:ANd9GcQqG3DPvq1sYFfBDutx8JmaXvOSLy1u79AenQNwf19SMgNaD2Tr5g"/>
          <p:cNvPicPr>
            <a:picLocks noChangeAspect="1" noChangeArrowheads="1"/>
          </p:cNvPicPr>
          <p:nvPr/>
        </p:nvPicPr>
        <p:blipFill>
          <a:blip r:embed="rId2" cstate="print"/>
          <a:srcRect/>
          <a:stretch>
            <a:fillRect/>
          </a:stretch>
        </p:blipFill>
        <p:spPr bwMode="auto">
          <a:xfrm>
            <a:off x="5638800" y="4364916"/>
            <a:ext cx="2983370" cy="2133600"/>
          </a:xfrm>
          <a:prstGeom prst="rect">
            <a:avLst/>
          </a:prstGeom>
          <a:noFill/>
        </p:spPr>
      </p:pic>
      <p:pic>
        <p:nvPicPr>
          <p:cNvPr id="17" name="Picture 16" descr="Picture 062.jpg"/>
          <p:cNvPicPr>
            <a:picLocks noChangeAspect="1"/>
          </p:cNvPicPr>
          <p:nvPr/>
        </p:nvPicPr>
        <p:blipFill>
          <a:blip r:embed="rId3" cstate="print"/>
          <a:stretch>
            <a:fillRect/>
          </a:stretch>
        </p:blipFill>
        <p:spPr>
          <a:xfrm>
            <a:off x="5638800" y="2144358"/>
            <a:ext cx="2971800" cy="2152650"/>
          </a:xfrm>
          <a:prstGeom prst="rect">
            <a:avLst/>
          </a:prstGeom>
        </p:spPr>
      </p:pic>
      <p:pic>
        <p:nvPicPr>
          <p:cNvPr id="19" name="Picture 12" descr="http://t0.gstatic.com/images?q=tbn:ANd9GcTuebwdYkMJtO27Ylm6ClOgpsbP1cS3kySEkdTekETdZa1Jbdlh"/>
          <p:cNvPicPr>
            <a:picLocks noChangeAspect="1" noChangeArrowheads="1"/>
          </p:cNvPicPr>
          <p:nvPr/>
        </p:nvPicPr>
        <p:blipFill>
          <a:blip r:embed="rId4" cstate="print"/>
          <a:srcRect/>
          <a:stretch>
            <a:fillRect/>
          </a:stretch>
        </p:blipFill>
        <p:spPr bwMode="auto">
          <a:xfrm>
            <a:off x="609600" y="2175738"/>
            <a:ext cx="3124200" cy="2133600"/>
          </a:xfrm>
          <a:prstGeom prst="rect">
            <a:avLst/>
          </a:prstGeom>
          <a:noFill/>
        </p:spPr>
      </p:pic>
      <p:pic>
        <p:nvPicPr>
          <p:cNvPr id="20" name="Picture 17" descr="P1020782"/>
          <p:cNvPicPr>
            <a:picLocks noChangeAspect="1" noChangeArrowheads="1"/>
          </p:cNvPicPr>
          <p:nvPr/>
        </p:nvPicPr>
        <p:blipFill>
          <a:blip r:embed="rId5" cstate="print"/>
          <a:srcRect/>
          <a:stretch>
            <a:fillRect/>
          </a:stretch>
        </p:blipFill>
        <p:spPr bwMode="auto">
          <a:xfrm>
            <a:off x="609600" y="4396256"/>
            <a:ext cx="3124200" cy="2114253"/>
          </a:xfrm>
          <a:prstGeom prst="rect">
            <a:avLst/>
          </a:prstGeom>
          <a:noFill/>
          <a:ln w="9525">
            <a:noFill/>
            <a:miter lim="800000"/>
            <a:headEnd/>
            <a:tailEnd/>
          </a:ln>
        </p:spPr>
      </p:pic>
      <p:sp>
        <p:nvSpPr>
          <p:cNvPr id="21" name="TextBox 20"/>
          <p:cNvSpPr txBox="1"/>
          <p:nvPr/>
        </p:nvSpPr>
        <p:spPr>
          <a:xfrm>
            <a:off x="304800" y="304800"/>
            <a:ext cx="8686800" cy="1077218"/>
          </a:xfrm>
          <a:prstGeom prst="rect">
            <a:avLst/>
          </a:prstGeom>
          <a:noFill/>
        </p:spPr>
        <p:txBody>
          <a:bodyPr wrap="square" rtlCol="0">
            <a:spAutoFit/>
          </a:bodyPr>
          <a:lstStyle/>
          <a:p>
            <a:r>
              <a:rPr lang="en-US" sz="3200" b="1" dirty="0" smtClean="0"/>
              <a:t>How Do Restoration Costs Vary with Degree of Invasion?</a:t>
            </a:r>
            <a:endParaRPr lang="en-US" sz="3200" b="1" dirty="0"/>
          </a:p>
        </p:txBody>
      </p:sp>
      <p:sp>
        <p:nvSpPr>
          <p:cNvPr id="22" name="TextBox 21"/>
          <p:cNvSpPr txBox="1"/>
          <p:nvPr/>
        </p:nvSpPr>
        <p:spPr>
          <a:xfrm>
            <a:off x="963982" y="1523081"/>
            <a:ext cx="8153400" cy="461665"/>
          </a:xfrm>
          <a:prstGeom prst="rect">
            <a:avLst/>
          </a:prstGeom>
          <a:noFill/>
        </p:spPr>
        <p:txBody>
          <a:bodyPr wrap="square" rtlCol="0">
            <a:spAutoFit/>
          </a:bodyPr>
          <a:lstStyle/>
          <a:p>
            <a:r>
              <a:rPr lang="en-US" sz="2400" b="1" dirty="0" smtClean="0"/>
              <a:t>High Native Cover                </a:t>
            </a:r>
            <a:r>
              <a:rPr lang="en-US" sz="2400" b="1" dirty="0" err="1" smtClean="0"/>
              <a:t>vs</a:t>
            </a:r>
            <a:r>
              <a:rPr lang="en-US" sz="2400" b="1" dirty="0" smtClean="0"/>
              <a:t>                   High Exotic Cover</a:t>
            </a:r>
            <a:endParaRPr lang="en-US" sz="2400" b="1" dirty="0"/>
          </a:p>
        </p:txBody>
      </p:sp>
    </p:spTree>
    <p:extLst>
      <p:ext uri="{BB962C8B-B14F-4D97-AF65-F5344CB8AC3E}">
        <p14:creationId xmlns:p14="http://schemas.microsoft.com/office/powerpoint/2010/main" val="394275046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ext uri="{D42A27DB-BD31-4B8C-83A1-F6EECF244321}">
                <p14:modId xmlns:p14="http://schemas.microsoft.com/office/powerpoint/2010/main" val="2225086090"/>
              </p:ext>
            </p:extLst>
          </p:nvPr>
        </p:nvGraphicFramePr>
        <p:xfrm>
          <a:off x="127000" y="939482"/>
          <a:ext cx="8890000" cy="4979035"/>
        </p:xfrm>
        <a:graphic>
          <a:graphicData uri="http://schemas.openxmlformats.org/drawingml/2006/chart">
            <c:chart xmlns:c="http://schemas.openxmlformats.org/drawingml/2006/chart" xmlns:r="http://schemas.openxmlformats.org/officeDocument/2006/relationships" r:id="rId2"/>
          </a:graphicData>
        </a:graphic>
      </p:graphicFrame>
      <p:sp>
        <p:nvSpPr>
          <p:cNvPr id="3" name="Oval 2"/>
          <p:cNvSpPr/>
          <p:nvPr/>
        </p:nvSpPr>
        <p:spPr>
          <a:xfrm>
            <a:off x="2819400" y="1378634"/>
            <a:ext cx="990600" cy="1828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5" name="Straight Arrow Connector 4"/>
          <p:cNvCxnSpPr/>
          <p:nvPr/>
        </p:nvCxnSpPr>
        <p:spPr>
          <a:xfrm>
            <a:off x="1981200" y="914400"/>
            <a:ext cx="852268" cy="905028"/>
          </a:xfrm>
          <a:prstGeom prst="straightConnector1">
            <a:avLst/>
          </a:prstGeom>
          <a:ln w="63500">
            <a:tailEnd type="arrow"/>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005852" y="65644"/>
            <a:ext cx="6553200" cy="830997"/>
          </a:xfrm>
          <a:prstGeom prst="rect">
            <a:avLst/>
          </a:prstGeom>
          <a:noFill/>
        </p:spPr>
        <p:txBody>
          <a:bodyPr wrap="square" rtlCol="0">
            <a:spAutoFit/>
          </a:bodyPr>
          <a:lstStyle/>
          <a:p>
            <a:r>
              <a:rPr lang="en-CA" sz="2400" dirty="0" smtClean="0"/>
              <a:t>Highest Benefit in Sites with moderate invasion but little rural-urban habitat with 1 km buffer</a:t>
            </a:r>
            <a:endParaRPr lang="en-CA" sz="2400" dirty="0"/>
          </a:p>
        </p:txBody>
      </p:sp>
      <p:sp>
        <p:nvSpPr>
          <p:cNvPr id="8" name="Oval 7"/>
          <p:cNvSpPr/>
          <p:nvPr/>
        </p:nvSpPr>
        <p:spPr>
          <a:xfrm>
            <a:off x="7924800" y="2590800"/>
            <a:ext cx="990600" cy="18288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extBox 8"/>
          <p:cNvSpPr txBox="1"/>
          <p:nvPr/>
        </p:nvSpPr>
        <p:spPr>
          <a:xfrm>
            <a:off x="6350096" y="5486399"/>
            <a:ext cx="3036863" cy="1200329"/>
          </a:xfrm>
          <a:prstGeom prst="rect">
            <a:avLst/>
          </a:prstGeom>
          <a:noFill/>
        </p:spPr>
        <p:txBody>
          <a:bodyPr wrap="square" rtlCol="0">
            <a:spAutoFit/>
          </a:bodyPr>
          <a:lstStyle/>
          <a:p>
            <a:r>
              <a:rPr lang="en-CA" sz="2400" dirty="0" smtClean="0"/>
              <a:t>Lowest in Sites with High Invasion and rural-urban with 1 km</a:t>
            </a:r>
            <a:endParaRPr lang="en-CA" sz="2400" dirty="0"/>
          </a:p>
        </p:txBody>
      </p:sp>
      <p:cxnSp>
        <p:nvCxnSpPr>
          <p:cNvPr id="11" name="Straight Arrow Connector 10"/>
          <p:cNvCxnSpPr/>
          <p:nvPr/>
        </p:nvCxnSpPr>
        <p:spPr>
          <a:xfrm flipV="1">
            <a:off x="7924800" y="4572001"/>
            <a:ext cx="444024" cy="914398"/>
          </a:xfrm>
          <a:prstGeom prst="straightConnector1">
            <a:avLst/>
          </a:prstGeom>
          <a:ln w="635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9443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animBg="1"/>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nvGraphicFramePr>
        <p:xfrm>
          <a:off x="127000" y="939482"/>
          <a:ext cx="8890000" cy="49790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032372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nvGraphicFramePr>
        <p:xfrm>
          <a:off x="127000" y="939482"/>
          <a:ext cx="8890000" cy="49790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7479838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nvGraphicFramePr>
        <p:xfrm>
          <a:off x="127000" y="939482"/>
          <a:ext cx="8890000" cy="49790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1316222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36110989"/>
              </p:ext>
            </p:extLst>
          </p:nvPr>
        </p:nvGraphicFramePr>
        <p:xfrm>
          <a:off x="152400" y="152406"/>
          <a:ext cx="8915397" cy="6324183"/>
        </p:xfrm>
        <a:graphic>
          <a:graphicData uri="http://schemas.openxmlformats.org/drawingml/2006/table">
            <a:tbl>
              <a:tblPr/>
              <a:tblGrid>
                <a:gridCol w="1526442"/>
                <a:gridCol w="1055565"/>
                <a:gridCol w="1055565"/>
                <a:gridCol w="1055565"/>
                <a:gridCol w="1055565"/>
                <a:gridCol w="1055565"/>
                <a:gridCol w="1055565"/>
                <a:gridCol w="1055565"/>
              </a:tblGrid>
              <a:tr h="1219194">
                <a:tc>
                  <a:txBody>
                    <a:bodyPr/>
                    <a:lstStyle/>
                    <a:p>
                      <a:pPr algn="l" fontAlgn="b"/>
                      <a:endParaRPr lang="en-CA" sz="1100" b="0" i="0" u="none" strike="noStrike" dirty="0">
                        <a:solidFill>
                          <a:srgbClr val="000000"/>
                        </a:solidFill>
                        <a:effectLst/>
                        <a:latin typeface="Calibri"/>
                      </a:endParaRPr>
                    </a:p>
                  </a:txBody>
                  <a:tcPr marL="7496" marR="7496" marT="7496" marB="0" anchor="b">
                    <a:lnL>
                      <a:noFill/>
                    </a:lnL>
                    <a:lnR w="12700" cap="flat" cmpd="sng" algn="ctr">
                      <a:solidFill>
                        <a:srgbClr val="FFFFFF"/>
                      </a:solidFill>
                      <a:prstDash val="solid"/>
                      <a:round/>
                      <a:headEnd type="none" w="med" len="med"/>
                      <a:tailEnd type="none" w="med" len="med"/>
                    </a:lnR>
                    <a:lnT>
                      <a:noFill/>
                    </a:lnT>
                    <a:lnB>
                      <a:noFill/>
                    </a:lnB>
                  </a:tcPr>
                </a:tc>
                <a:tc>
                  <a:txBody>
                    <a:bodyPr/>
                    <a:lstStyle/>
                    <a:p>
                      <a:pPr algn="ctr" fontAlgn="ctr"/>
                      <a:r>
                        <a:rPr lang="en-CA" sz="1200" b="1" i="0" u="none" strike="noStrike">
                          <a:solidFill>
                            <a:srgbClr val="000000"/>
                          </a:solidFill>
                          <a:effectLst/>
                          <a:latin typeface="Calibri"/>
                        </a:rPr>
                        <a:t>Shrub Cut + Remove Benefit</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a:solidFill>
                            <a:srgbClr val="000000"/>
                          </a:solidFill>
                          <a:effectLst/>
                          <a:latin typeface="Calibri"/>
                        </a:rPr>
                        <a:t>Invasion (j) + Threat (k) Combinations</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a:solidFill>
                            <a:srgbClr val="000000"/>
                          </a:solidFill>
                          <a:effectLst/>
                          <a:latin typeface="Calibri"/>
                        </a:rPr>
                        <a:t>Biodiversity Benefit</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dirty="0" smtClean="0">
                          <a:solidFill>
                            <a:srgbClr val="000000"/>
                          </a:solidFill>
                          <a:effectLst/>
                          <a:latin typeface="Calibri"/>
                        </a:rPr>
                        <a:t>Feasibility</a:t>
                      </a:r>
                      <a:r>
                        <a:rPr lang="en-CA" sz="1200" b="1" i="0" u="none" strike="noStrike" dirty="0">
                          <a:solidFill>
                            <a:srgbClr val="000000"/>
                          </a:solidFill>
                          <a:effectLst/>
                          <a:latin typeface="Calibri"/>
                        </a:rPr>
                        <a:t> </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dirty="0" smtClean="0">
                          <a:solidFill>
                            <a:srgbClr val="000000"/>
                          </a:solidFill>
                          <a:effectLst/>
                          <a:latin typeface="Calibri"/>
                        </a:rPr>
                        <a:t>Long-term Cost</a:t>
                      </a:r>
                      <a:r>
                        <a:rPr lang="en-CA" sz="1200" b="1" i="0" u="none" strike="noStrike" dirty="0">
                          <a:solidFill>
                            <a:srgbClr val="000000"/>
                          </a:solidFill>
                          <a:effectLst/>
                          <a:latin typeface="Calibri"/>
                        </a:rPr>
                        <a:t> </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a:solidFill>
                            <a:srgbClr val="000000"/>
                          </a:solidFill>
                          <a:effectLst/>
                          <a:latin typeface="Calibri"/>
                        </a:rPr>
                        <a:t> </a:t>
                      </a:r>
                    </a:p>
                  </a:txBody>
                  <a:tcPr marL="7496" marR="7496" marT="7496"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a:noFill/>
                    </a:lnT>
                    <a:lnB>
                      <a:noFill/>
                    </a:lnB>
                    <a:solidFill>
                      <a:srgbClr val="FFC000"/>
                    </a:solidFill>
                  </a:tcPr>
                </a:tc>
                <a:tc>
                  <a:txBody>
                    <a:bodyPr/>
                    <a:lstStyle/>
                    <a:p>
                      <a:pPr algn="ctr" fontAlgn="ctr"/>
                      <a:r>
                        <a:rPr lang="en-CA" sz="1200" b="1" i="0" u="none" strike="noStrike">
                          <a:solidFill>
                            <a:srgbClr val="000000"/>
                          </a:solidFill>
                          <a:effectLst/>
                          <a:latin typeface="Calibri"/>
                        </a:rPr>
                        <a:t> </a:t>
                      </a:r>
                    </a:p>
                  </a:txBody>
                  <a:tcPr marL="7496" marR="7496" marT="7496" marB="0" anchor="ctr">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a:noFill/>
                    </a:lnT>
                    <a:lnB>
                      <a:noFill/>
                    </a:lnB>
                    <a:solidFill>
                      <a:srgbClr val="FFC000"/>
                    </a:solidFill>
                  </a:tcPr>
                </a:tc>
              </a:tr>
              <a:tr h="290059">
                <a:tc>
                  <a:txBody>
                    <a:bodyPr/>
                    <a:lstStyle/>
                    <a:p>
                      <a:pPr algn="l" fontAlgn="b"/>
                      <a:r>
                        <a:rPr lang="en-CA" sz="1600" b="0" i="0" u="none" strike="noStrike" dirty="0">
                          <a:solidFill>
                            <a:srgbClr val="000000"/>
                          </a:solidFill>
                          <a:effectLst/>
                          <a:latin typeface="Calibri"/>
                        </a:rPr>
                        <a:t>X-Axis</a:t>
                      </a:r>
                    </a:p>
                  </a:txBody>
                  <a:tcPr marL="7496" marR="7496" marT="7496" marB="0" anchor="b">
                    <a:lnL>
                      <a:noFill/>
                    </a:lnL>
                    <a:lnR>
                      <a:noFill/>
                    </a:lnR>
                    <a:lnT>
                      <a:noFill/>
                    </a:lnT>
                    <a:lnB>
                      <a:noFill/>
                    </a:lnB>
                  </a:tcPr>
                </a:tc>
                <a:tc>
                  <a:txBody>
                    <a:bodyPr/>
                    <a:lstStyle/>
                    <a:p>
                      <a:pPr algn="ctr" fontAlgn="ctr"/>
                      <a:r>
                        <a:rPr lang="en-CA" sz="1600" b="1" i="0" u="none" strike="noStrike" dirty="0">
                          <a:solidFill>
                            <a:srgbClr val="000000"/>
                          </a:solidFill>
                          <a:effectLst/>
                          <a:latin typeface="Calibri"/>
                        </a:rPr>
                        <a:t>A</a:t>
                      </a: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a:solidFill>
                            <a:srgbClr val="000000"/>
                          </a:solidFill>
                          <a:effectLst/>
                          <a:latin typeface="Calibri"/>
                        </a:rPr>
                        <a:t>B</a:t>
                      </a: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a:solidFill>
                            <a:srgbClr val="000000"/>
                          </a:solidFill>
                          <a:effectLst/>
                          <a:latin typeface="Calibri"/>
                        </a:rPr>
                        <a:t>C</a:t>
                      </a: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a:solidFill>
                            <a:srgbClr val="000000"/>
                          </a:solidFill>
                          <a:effectLst/>
                          <a:latin typeface="Calibri"/>
                        </a:rPr>
                        <a:t>D</a:t>
                      </a: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a:solidFill>
                            <a:srgbClr val="000000"/>
                          </a:solidFill>
                          <a:effectLst/>
                          <a:latin typeface="Calibri"/>
                        </a:rPr>
                        <a:t>E</a:t>
                      </a: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err="1">
                          <a:solidFill>
                            <a:srgbClr val="000000"/>
                          </a:solidFill>
                          <a:effectLst/>
                          <a:latin typeface="Calibri"/>
                        </a:rPr>
                        <a:t>Avg</a:t>
                      </a:r>
                      <a:endParaRPr lang="en-CA" sz="1600" b="1" i="0" u="none" strike="noStrike" dirty="0">
                        <a:solidFill>
                          <a:srgbClr val="000000"/>
                        </a:solidFill>
                        <a:effectLst/>
                        <a:latin typeface="Calibri"/>
                      </a:endParaRPr>
                    </a:p>
                  </a:txBody>
                  <a:tcPr marL="7496" marR="7496" marT="7496" marB="0" anchor="ctr">
                    <a:lnL>
                      <a:noFill/>
                    </a:lnL>
                    <a:lnR>
                      <a:noFill/>
                    </a:lnR>
                    <a:lnT>
                      <a:noFill/>
                    </a:lnT>
                    <a:lnB>
                      <a:noFill/>
                    </a:lnB>
                    <a:solidFill>
                      <a:srgbClr val="FFC000"/>
                    </a:solidFill>
                  </a:tcPr>
                </a:tc>
                <a:tc>
                  <a:txBody>
                    <a:bodyPr/>
                    <a:lstStyle/>
                    <a:p>
                      <a:pPr algn="ctr" fontAlgn="ctr"/>
                      <a:r>
                        <a:rPr lang="en-CA" sz="1600" b="1" i="0" u="none" strike="noStrike" dirty="0" err="1">
                          <a:solidFill>
                            <a:srgbClr val="000000"/>
                          </a:solidFill>
                          <a:effectLst/>
                          <a:latin typeface="Calibri"/>
                        </a:rPr>
                        <a:t>Stdev</a:t>
                      </a:r>
                      <a:endParaRPr lang="en-CA" sz="1600" b="1" i="0" u="none" strike="noStrike" dirty="0">
                        <a:solidFill>
                          <a:srgbClr val="000000"/>
                        </a:solidFill>
                        <a:effectLst/>
                        <a:latin typeface="Calibri"/>
                      </a:endParaRPr>
                    </a:p>
                  </a:txBody>
                  <a:tcPr marL="7496" marR="7496" marT="7496" marB="0" anchor="ctr">
                    <a:lnL>
                      <a:noFill/>
                    </a:lnL>
                    <a:lnR w="19050" cap="flat" cmpd="sng" algn="ctr">
                      <a:solidFill>
                        <a:srgbClr val="FF0000"/>
                      </a:solidFill>
                      <a:prstDash val="solid"/>
                      <a:round/>
                      <a:headEnd type="none" w="med" len="med"/>
                      <a:tailEnd type="none" w="med" len="med"/>
                    </a:lnR>
                    <a:lnT>
                      <a:noFill/>
                    </a:lnT>
                    <a:lnB>
                      <a:noFill/>
                    </a:lnB>
                    <a:solidFill>
                      <a:srgbClr val="FFC000"/>
                    </a:solidFill>
                  </a:tcPr>
                </a:tc>
              </a:tr>
              <a:tr h="290059">
                <a:tc>
                  <a:txBody>
                    <a:bodyPr/>
                    <a:lstStyle/>
                    <a:p>
                      <a:pPr algn="l" fontAlgn="b"/>
                      <a:r>
                        <a:rPr lang="en-CA" sz="1600" b="0" i="0" u="none" strike="noStrike" dirty="0">
                          <a:solidFill>
                            <a:srgbClr val="000000"/>
                          </a:solidFill>
                          <a:effectLst/>
                          <a:latin typeface="Calibri"/>
                        </a:rPr>
                        <a:t>j: &lt;5; k: &lt;5</a:t>
                      </a:r>
                    </a:p>
                  </a:txBody>
                  <a:tcPr marL="7496" marR="7496" marT="7496" marB="0" anchor="b">
                    <a:lnL>
                      <a:noFill/>
                    </a:lnL>
                    <a:lnR>
                      <a:noFill/>
                    </a:lnR>
                    <a:lnT>
                      <a:noFill/>
                    </a:lnT>
                    <a:lnB>
                      <a:noFill/>
                    </a:lnB>
                  </a:tcPr>
                </a:tc>
                <a:tc>
                  <a:txBody>
                    <a:bodyPr/>
                    <a:lstStyle/>
                    <a:p>
                      <a:pPr algn="r" fontAlgn="b"/>
                      <a:r>
                        <a:rPr lang="en-CA" sz="1800" b="0" i="0" u="none" strike="noStrike" dirty="0">
                          <a:solidFill>
                            <a:srgbClr val="000000"/>
                          </a:solidFill>
                          <a:effectLst/>
                          <a:latin typeface="Calibri"/>
                        </a:rPr>
                        <a:t>0.5</a:t>
                      </a:r>
                    </a:p>
                  </a:txBody>
                  <a:tcPr marL="7496" marR="7496" marT="7496" marB="0" anchor="b">
                    <a:lnL>
                      <a:noFill/>
                    </a:lnL>
                    <a:lnR>
                      <a:noFill/>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0.15</a:t>
                      </a:r>
                    </a:p>
                  </a:txBody>
                  <a:tcPr marL="7496" marR="7496" marT="7496" marB="0" anchor="b">
                    <a:lnL>
                      <a:noFill/>
                    </a:lnL>
                    <a:lnR>
                      <a:noFill/>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0.7</a:t>
                      </a:r>
                    </a:p>
                  </a:txBody>
                  <a:tcPr marL="7496" marR="7496" marT="7496" marB="0" anchor="b">
                    <a:lnL>
                      <a:noFill/>
                    </a:lnL>
                    <a:lnR>
                      <a:noFill/>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0.52</a:t>
                      </a:r>
                    </a:p>
                  </a:txBody>
                  <a:tcPr marL="7496" marR="7496" marT="7496" marB="0" anchor="b">
                    <a:lnL>
                      <a:noFill/>
                    </a:lnL>
                    <a:lnR w="1270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0.24</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B7DEE8"/>
                    </a:solidFill>
                  </a:tcPr>
                </a:tc>
              </a:tr>
              <a:tr h="290059">
                <a:tc>
                  <a:txBody>
                    <a:bodyPr/>
                    <a:lstStyle/>
                    <a:p>
                      <a:pPr algn="l" fontAlgn="b"/>
                      <a:r>
                        <a:rPr lang="en-CA" sz="1600" b="0" i="0" u="none" strike="noStrike">
                          <a:solidFill>
                            <a:srgbClr val="000000"/>
                          </a:solidFill>
                          <a:effectLst/>
                          <a:latin typeface="Calibri"/>
                        </a:rPr>
                        <a:t>j: &lt;5; k: 5-20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0.6</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0.45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0.52</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0.26</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r>
              <a:tr h="290059">
                <a:tc>
                  <a:txBody>
                    <a:bodyPr/>
                    <a:lstStyle/>
                    <a:p>
                      <a:pPr algn="l" fontAlgn="b"/>
                      <a:r>
                        <a:rPr lang="en-CA" sz="1600" b="0" i="0" u="none" strike="noStrike">
                          <a:solidFill>
                            <a:srgbClr val="000000"/>
                          </a:solidFill>
                          <a:effectLst/>
                          <a:latin typeface="Calibri"/>
                        </a:rPr>
                        <a:t>j: &lt;5; k: 20-40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0.25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0.56</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0.22</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90059">
                <a:tc>
                  <a:txBody>
                    <a:bodyPr/>
                    <a:lstStyle/>
                    <a:p>
                      <a:pPr algn="l" fontAlgn="b"/>
                      <a:r>
                        <a:rPr lang="en-CA" sz="1600" b="0" i="0" u="none" strike="noStrike">
                          <a:solidFill>
                            <a:srgbClr val="000000"/>
                          </a:solidFill>
                          <a:effectLst/>
                          <a:latin typeface="Calibri"/>
                        </a:rPr>
                        <a:t>j: &lt;5; k: &gt;40</a:t>
                      </a:r>
                    </a:p>
                  </a:txBody>
                  <a:tcPr marL="7496" marR="7496" marT="7496" marB="0" anchor="b">
                    <a:lnL>
                      <a:noFill/>
                    </a:lnL>
                    <a:lnR>
                      <a:noFill/>
                    </a:lnR>
                    <a:lnT>
                      <a:noFill/>
                    </a:lnT>
                    <a:lnB>
                      <a:noFill/>
                    </a:lnB>
                  </a:tcPr>
                </a:tc>
                <a:tc>
                  <a:txBody>
                    <a:bodyPr/>
                    <a:lstStyle/>
                    <a:p>
                      <a:pPr algn="r" fontAlgn="b"/>
                      <a:r>
                        <a:rPr lang="en-CA" sz="1800" b="0" i="0" u="none" strike="noStrike" dirty="0">
                          <a:solidFill>
                            <a:srgbClr val="000000"/>
                          </a:solidFill>
                          <a:effectLst/>
                          <a:latin typeface="Calibri"/>
                        </a:rPr>
                        <a:t>0.8</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0.25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0.2</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0.55</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0.30</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r>
              <a:tr h="290059">
                <a:tc>
                  <a:txBody>
                    <a:bodyPr/>
                    <a:lstStyle/>
                    <a:p>
                      <a:pPr algn="l" fontAlgn="b"/>
                      <a:r>
                        <a:rPr lang="en-CA" sz="1600" b="0" i="0" u="none" strike="noStrike">
                          <a:solidFill>
                            <a:srgbClr val="000000"/>
                          </a:solidFill>
                          <a:effectLst/>
                          <a:latin typeface="Calibri"/>
                        </a:rPr>
                        <a:t>j: 5-20; k: &lt;5</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0.9</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0.85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0.6</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0.8</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0.77</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0.12</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90059">
                <a:tc>
                  <a:txBody>
                    <a:bodyPr/>
                    <a:lstStyle/>
                    <a:p>
                      <a:pPr algn="l" fontAlgn="b"/>
                      <a:r>
                        <a:rPr lang="en-CA" sz="1600" b="0" i="0" u="none" strike="noStrike">
                          <a:solidFill>
                            <a:srgbClr val="000000"/>
                          </a:solidFill>
                          <a:effectLst/>
                          <a:latin typeface="Calibri"/>
                        </a:rPr>
                        <a:t>j: 5-20; k: 5-20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0.6</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0.8</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0.73</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0.19</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r>
              <a:tr h="290059">
                <a:tc>
                  <a:txBody>
                    <a:bodyPr/>
                    <a:lstStyle/>
                    <a:p>
                      <a:pPr algn="l" fontAlgn="b"/>
                      <a:r>
                        <a:rPr lang="en-CA" sz="1600" b="0" i="0" u="none" strike="noStrike">
                          <a:solidFill>
                            <a:srgbClr val="000000"/>
                          </a:solidFill>
                          <a:effectLst/>
                          <a:latin typeface="Calibri"/>
                        </a:rPr>
                        <a:t>j: 5-20; k: 20-40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0.6</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0.64</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0.15</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90059">
                <a:tc>
                  <a:txBody>
                    <a:bodyPr/>
                    <a:lstStyle/>
                    <a:p>
                      <a:pPr algn="l" fontAlgn="b"/>
                      <a:r>
                        <a:rPr lang="en-CA" sz="1600" b="0" i="0" u="none" strike="noStrike">
                          <a:solidFill>
                            <a:srgbClr val="000000"/>
                          </a:solidFill>
                          <a:effectLst/>
                          <a:latin typeface="Calibri"/>
                        </a:rPr>
                        <a:t>j: 5-20; k: &gt;40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0.2</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0.58</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0.24</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r>
              <a:tr h="290059">
                <a:tc>
                  <a:txBody>
                    <a:bodyPr/>
                    <a:lstStyle/>
                    <a:p>
                      <a:pPr algn="l" fontAlgn="b"/>
                      <a:r>
                        <a:rPr lang="en-CA" sz="1600" b="0" i="0" u="none" strike="noStrike">
                          <a:solidFill>
                            <a:srgbClr val="000000"/>
                          </a:solidFill>
                          <a:effectLst/>
                          <a:latin typeface="Calibri"/>
                        </a:rPr>
                        <a:t>j: 20-40; k: &lt;5</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0.35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0.8</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0.63</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0.20</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90059">
                <a:tc>
                  <a:txBody>
                    <a:bodyPr/>
                    <a:lstStyle/>
                    <a:p>
                      <a:pPr algn="l" fontAlgn="b"/>
                      <a:r>
                        <a:rPr lang="en-CA" sz="1600" b="0" i="0" u="none" strike="noStrike">
                          <a:solidFill>
                            <a:srgbClr val="000000"/>
                          </a:solidFill>
                          <a:effectLst/>
                          <a:latin typeface="Calibri"/>
                        </a:rPr>
                        <a:t>j: 20-40; k: 5-20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0.3</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0.6</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0.8</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0.57</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0.22</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r>
              <a:tr h="505260">
                <a:tc>
                  <a:txBody>
                    <a:bodyPr/>
                    <a:lstStyle/>
                    <a:p>
                      <a:pPr algn="l" fontAlgn="b"/>
                      <a:r>
                        <a:rPr lang="en-CA" sz="1600" b="0" i="0" u="none" strike="noStrike">
                          <a:solidFill>
                            <a:srgbClr val="000000"/>
                          </a:solidFill>
                          <a:effectLst/>
                          <a:latin typeface="Calibri"/>
                        </a:rPr>
                        <a:t>j: 20-40; k: 20-40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0.3</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0.48</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0.15</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76245">
                <a:tc>
                  <a:txBody>
                    <a:bodyPr/>
                    <a:lstStyle/>
                    <a:p>
                      <a:pPr algn="l" fontAlgn="b"/>
                      <a:r>
                        <a:rPr lang="en-CA" sz="1600" b="0" i="0" u="none" strike="noStrike">
                          <a:solidFill>
                            <a:srgbClr val="000000"/>
                          </a:solidFill>
                          <a:effectLst/>
                          <a:latin typeface="Calibri"/>
                        </a:rPr>
                        <a:t>j: 20-40; k: &gt;40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0.7</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0.44</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0.22</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r>
              <a:tr h="276245">
                <a:tc>
                  <a:txBody>
                    <a:bodyPr/>
                    <a:lstStyle/>
                    <a:p>
                      <a:pPr algn="l" fontAlgn="b"/>
                      <a:r>
                        <a:rPr lang="en-CA" sz="1600" b="0" i="0" u="none" strike="noStrike">
                          <a:solidFill>
                            <a:srgbClr val="000000"/>
                          </a:solidFill>
                          <a:effectLst/>
                          <a:latin typeface="Calibri"/>
                        </a:rPr>
                        <a:t>j: &gt;40; k: &lt;5</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0.07</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0.75</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0.3</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0.6</a:t>
                      </a:r>
                    </a:p>
                  </a:txBody>
                  <a:tcPr marL="7496" marR="7496" marT="7496" marB="0" anchor="b">
                    <a:lnL>
                      <a:noFill/>
                    </a:lnL>
                    <a:lnR>
                      <a:noFill/>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0.444</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0.27</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76245">
                <a:tc>
                  <a:txBody>
                    <a:bodyPr/>
                    <a:lstStyle/>
                    <a:p>
                      <a:pPr algn="l" fontAlgn="b"/>
                      <a:r>
                        <a:rPr lang="en-CA" sz="1600" b="0" i="0" u="none" strike="noStrike">
                          <a:solidFill>
                            <a:srgbClr val="000000"/>
                          </a:solidFill>
                          <a:effectLst/>
                          <a:latin typeface="Calibri"/>
                        </a:rPr>
                        <a:t>j: &gt;40; k: 5-20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0.2</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0.6</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0.37</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0.24</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AEEF3"/>
                    </a:solidFill>
                  </a:tcPr>
                </a:tc>
              </a:tr>
              <a:tr h="276245">
                <a:tc>
                  <a:txBody>
                    <a:bodyPr/>
                    <a:lstStyle/>
                    <a:p>
                      <a:pPr algn="l" fontAlgn="b"/>
                      <a:r>
                        <a:rPr lang="en-CA" sz="1600" b="0" i="0" u="none" strike="noStrike">
                          <a:solidFill>
                            <a:srgbClr val="000000"/>
                          </a:solidFill>
                          <a:effectLst/>
                          <a:latin typeface="Calibri"/>
                        </a:rPr>
                        <a:t>j: &gt;40; k: 20-40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a:solidFill>
                            <a:srgbClr val="000000"/>
                          </a:solidFill>
                          <a:effectLst/>
                          <a:latin typeface="Calibri"/>
                        </a:rPr>
                        <a:t>0.32</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c>
                  <a:txBody>
                    <a:bodyPr/>
                    <a:lstStyle/>
                    <a:p>
                      <a:pPr algn="r" fontAlgn="b"/>
                      <a:r>
                        <a:rPr lang="en-CA" sz="1800" b="0" i="0" u="none" strike="noStrike" dirty="0" smtClean="0">
                          <a:solidFill>
                            <a:srgbClr val="000000"/>
                          </a:solidFill>
                          <a:effectLst/>
                          <a:latin typeface="Calibri"/>
                        </a:rPr>
                        <a:t>0.21</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B7DEE8"/>
                    </a:solidFill>
                  </a:tcPr>
                </a:tc>
              </a:tr>
              <a:tr h="276245">
                <a:tc>
                  <a:txBody>
                    <a:bodyPr/>
                    <a:lstStyle/>
                    <a:p>
                      <a:pPr algn="l" fontAlgn="b"/>
                      <a:r>
                        <a:rPr lang="en-CA" sz="1600" b="0" i="0" u="none" strike="noStrike">
                          <a:solidFill>
                            <a:srgbClr val="000000"/>
                          </a:solidFill>
                          <a:effectLst/>
                          <a:latin typeface="Calibri"/>
                        </a:rPr>
                        <a:t>j: &gt;40; k: &gt;40</a:t>
                      </a:r>
                    </a:p>
                  </a:txBody>
                  <a:tcPr marL="7496" marR="7496" marT="7496" marB="0" anchor="b">
                    <a:lnL>
                      <a:noFill/>
                    </a:lnL>
                    <a:lnR>
                      <a:noFill/>
                    </a:lnR>
                    <a:lnT>
                      <a:noFill/>
                    </a:lnT>
                    <a:lnB>
                      <a:noFill/>
                    </a:lnB>
                  </a:tcPr>
                </a:tc>
                <a:tc>
                  <a:txBody>
                    <a:bodyPr/>
                    <a:lstStyle/>
                    <a:p>
                      <a:pPr algn="r" fontAlgn="b"/>
                      <a:r>
                        <a:rPr lang="en-CA" sz="1800" b="0" i="0" u="none" strike="noStrike">
                          <a:solidFill>
                            <a:srgbClr val="000000"/>
                          </a:solidFill>
                          <a:effectLst/>
                          <a:latin typeface="Calibri"/>
                        </a:rPr>
                        <a:t>0.5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0.1</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0.25</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a:solidFill>
                            <a:srgbClr val="000000"/>
                          </a:solidFill>
                          <a:effectLst/>
                          <a:latin typeface="Calibri"/>
                        </a:rPr>
                        <a:t>0.4</a:t>
                      </a:r>
                    </a:p>
                  </a:txBody>
                  <a:tcPr marL="7496" marR="7496" marT="7496" marB="0" anchor="b">
                    <a:lnL>
                      <a:noFill/>
                    </a:lnL>
                    <a:lnR>
                      <a:noFill/>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a:solidFill>
                            <a:srgbClr val="000000"/>
                          </a:solidFill>
                          <a:effectLst/>
                          <a:latin typeface="Calibri"/>
                        </a:rPr>
                        <a:t>0.25</a:t>
                      </a:r>
                    </a:p>
                  </a:txBody>
                  <a:tcPr marL="7496" marR="7496" marT="7496" marB="0" anchor="b">
                    <a:lnL>
                      <a:no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c>
                  <a:txBody>
                    <a:bodyPr/>
                    <a:lstStyle/>
                    <a:p>
                      <a:pPr algn="r" fontAlgn="b"/>
                      <a:r>
                        <a:rPr lang="en-CA" sz="1800" b="0" i="0" u="none" strike="noStrike" dirty="0" smtClean="0">
                          <a:solidFill>
                            <a:srgbClr val="000000"/>
                          </a:solidFill>
                          <a:effectLst/>
                          <a:latin typeface="Calibri"/>
                        </a:rPr>
                        <a:t>0.21</a:t>
                      </a:r>
                      <a:endParaRPr lang="en-CA" sz="1800" b="0" i="0" u="none" strike="noStrike" dirty="0">
                        <a:solidFill>
                          <a:srgbClr val="000000"/>
                        </a:solidFill>
                        <a:effectLst/>
                        <a:latin typeface="Calibri"/>
                      </a:endParaRPr>
                    </a:p>
                  </a:txBody>
                  <a:tcPr marL="7496" marR="7496" marT="7496" marB="0" anchor="b">
                    <a:lnL w="12700" cap="flat" cmpd="sng" algn="ctr">
                      <a:solidFill>
                        <a:srgbClr val="FFFFFF"/>
                      </a:solidFill>
                      <a:prstDash val="solid"/>
                      <a:round/>
                      <a:headEnd type="none" w="med" len="med"/>
                      <a:tailEnd type="none" w="med" len="med"/>
                    </a:lnL>
                    <a:lnR w="19050" cap="flat" cmpd="sng" algn="ctr">
                      <a:solidFill>
                        <a:srgbClr val="FF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AEEF3"/>
                    </a:solidFill>
                  </a:tcPr>
                </a:tc>
              </a:tr>
            </a:tbl>
          </a:graphicData>
        </a:graphic>
      </p:graphicFrame>
    </p:spTree>
    <p:extLst>
      <p:ext uri="{BB962C8B-B14F-4D97-AF65-F5344CB8AC3E}">
        <p14:creationId xmlns:p14="http://schemas.microsoft.com/office/powerpoint/2010/main" val="39474640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3429000" cy="2133600"/>
          </a:xfrm>
        </p:spPr>
        <p:txBody>
          <a:bodyPr>
            <a:normAutofit fontScale="90000"/>
          </a:bodyPr>
          <a:lstStyle/>
          <a:p>
            <a:pPr algn="l"/>
            <a:r>
              <a:rPr lang="en-US" sz="2800" b="1" dirty="0" smtClean="0"/>
              <a:t>How Might Landscape Context</a:t>
            </a:r>
            <a:r>
              <a:rPr lang="en-US" sz="2800" b="1" dirty="0"/>
              <a:t> </a:t>
            </a:r>
            <a:r>
              <a:rPr lang="en-US" sz="2800" b="1" dirty="0" smtClean="0"/>
              <a:t>Influence the Cost of Alternative Acquisitions?</a:t>
            </a:r>
            <a:br>
              <a:rPr lang="en-US" sz="2800" b="1" dirty="0" smtClean="0"/>
            </a:br>
            <a:r>
              <a:rPr lang="en-US" sz="2400" b="1" dirty="0" smtClean="0"/>
              <a:t/>
            </a:r>
            <a:br>
              <a:rPr lang="en-US" sz="2400" b="1" dirty="0" smtClean="0"/>
            </a:br>
            <a:endParaRPr lang="en-US" sz="3200" b="1" dirty="0"/>
          </a:p>
        </p:txBody>
      </p:sp>
      <p:pic>
        <p:nvPicPr>
          <p:cNvPr id="4" name="Content Placeholder 3" descr="TEM_zoom.jpg"/>
          <p:cNvPicPr>
            <a:picLocks noGrp="1" noChangeAspect="1"/>
          </p:cNvPicPr>
          <p:nvPr>
            <p:ph idx="1"/>
          </p:nvPr>
        </p:nvPicPr>
        <p:blipFill>
          <a:blip r:embed="rId2" cstate="print"/>
          <a:stretch>
            <a:fillRect/>
          </a:stretch>
        </p:blipFill>
        <p:spPr>
          <a:xfrm>
            <a:off x="3810000" y="171157"/>
            <a:ext cx="5109864" cy="6612764"/>
          </a:xfrm>
        </p:spPr>
      </p:pic>
      <p:sp>
        <p:nvSpPr>
          <p:cNvPr id="6" name="Oval 5"/>
          <p:cNvSpPr/>
          <p:nvPr/>
        </p:nvSpPr>
        <p:spPr>
          <a:xfrm>
            <a:off x="4899074" y="22098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602561" y="2286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257800" y="37338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8458200" y="1524000"/>
            <a:ext cx="685800" cy="685800"/>
          </a:xfrm>
          <a:prstGeom prst="ellipse">
            <a:avLst/>
          </a:prstGeom>
          <a:noFill/>
          <a:ln w="635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04800" y="2819400"/>
            <a:ext cx="3429000" cy="2831544"/>
          </a:xfrm>
          <a:prstGeom prst="rect">
            <a:avLst/>
          </a:prstGeom>
          <a:noFill/>
        </p:spPr>
        <p:txBody>
          <a:bodyPr wrap="square" rtlCol="0">
            <a:spAutoFit/>
          </a:bodyPr>
          <a:lstStyle/>
          <a:p>
            <a:r>
              <a:rPr lang="en-CA" sz="2000" dirty="0" smtClean="0"/>
              <a:t>Example Criteria (benefits and costs of acquiring these sites)?</a:t>
            </a:r>
          </a:p>
          <a:p>
            <a:endParaRPr lang="en-CA" sz="2000" dirty="0" smtClean="0"/>
          </a:p>
          <a:p>
            <a:r>
              <a:rPr lang="en-CA" sz="2000" dirty="0" smtClean="0"/>
              <a:t>Area of Mature Forest</a:t>
            </a:r>
            <a:endParaRPr lang="en-CA" sz="2000" dirty="0"/>
          </a:p>
          <a:p>
            <a:r>
              <a:rPr lang="en-CA" sz="2000" dirty="0" smtClean="0"/>
              <a:t>Viability (Size, Surrounding area)</a:t>
            </a:r>
          </a:p>
          <a:p>
            <a:r>
              <a:rPr lang="en-CA" sz="2000" dirty="0" smtClean="0"/>
              <a:t>Representation</a:t>
            </a:r>
          </a:p>
          <a:p>
            <a:r>
              <a:rPr lang="en-CA" sz="2000" dirty="0" smtClean="0"/>
              <a:t>Protected areas</a:t>
            </a:r>
          </a:p>
          <a:p>
            <a:endParaRPr lang="en-CA" dirty="0"/>
          </a:p>
        </p:txBody>
      </p:sp>
      <p:sp>
        <p:nvSpPr>
          <p:cNvPr id="10" name="Rectangle 9"/>
          <p:cNvSpPr/>
          <p:nvPr/>
        </p:nvSpPr>
        <p:spPr>
          <a:xfrm>
            <a:off x="152400" y="3616404"/>
            <a:ext cx="3581400" cy="1717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706508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l"/>
            <a:r>
              <a:rPr lang="en-CA" dirty="0" smtClean="0"/>
              <a:t>Monday</a:t>
            </a:r>
            <a:endParaRPr lang="en-CA" dirty="0"/>
          </a:p>
        </p:txBody>
      </p:sp>
      <p:sp>
        <p:nvSpPr>
          <p:cNvPr id="4" name="TextBox 3"/>
          <p:cNvSpPr txBox="1"/>
          <p:nvPr/>
        </p:nvSpPr>
        <p:spPr>
          <a:xfrm>
            <a:off x="685799" y="1295400"/>
            <a:ext cx="6934200" cy="2677656"/>
          </a:xfrm>
          <a:prstGeom prst="rect">
            <a:avLst/>
          </a:prstGeom>
          <a:noFill/>
        </p:spPr>
        <p:txBody>
          <a:bodyPr wrap="square" rtlCol="0">
            <a:spAutoFit/>
          </a:bodyPr>
          <a:lstStyle/>
          <a:p>
            <a:r>
              <a:rPr lang="en-CA" sz="2400" dirty="0" smtClean="0"/>
              <a:t>First hour – project completion</a:t>
            </a:r>
            <a:endParaRPr lang="en-CA" sz="2400" dirty="0"/>
          </a:p>
          <a:p>
            <a:endParaRPr lang="en-CA" sz="2400" dirty="0" smtClean="0"/>
          </a:p>
          <a:p>
            <a:r>
              <a:rPr lang="en-CA" sz="2400" dirty="0" smtClean="0"/>
              <a:t>Second hour -  4 group presentations (volunteers get 2% bonus on  final project for Monday presentation – sign-up via e-mail to Peter)</a:t>
            </a:r>
          </a:p>
          <a:p>
            <a:endParaRPr lang="en-CA" sz="2400" dirty="0"/>
          </a:p>
          <a:p>
            <a:r>
              <a:rPr lang="en-CA" sz="2400" dirty="0" smtClean="0"/>
              <a:t>Tuesday – remaining groups</a:t>
            </a:r>
            <a:endParaRPr lang="en-CA" sz="2400" dirty="0"/>
          </a:p>
        </p:txBody>
      </p:sp>
      <p:sp>
        <p:nvSpPr>
          <p:cNvPr id="6" name="TextBox 5"/>
          <p:cNvSpPr txBox="1"/>
          <p:nvPr/>
        </p:nvSpPr>
        <p:spPr>
          <a:xfrm>
            <a:off x="685799" y="4147786"/>
            <a:ext cx="7924801" cy="2677656"/>
          </a:xfrm>
          <a:prstGeom prst="rect">
            <a:avLst/>
          </a:prstGeom>
          <a:noFill/>
        </p:spPr>
        <p:txBody>
          <a:bodyPr wrap="square" rtlCol="0">
            <a:spAutoFit/>
          </a:bodyPr>
          <a:lstStyle/>
          <a:p>
            <a:r>
              <a:rPr lang="en-CA" sz="2400" dirty="0" smtClean="0"/>
              <a:t>Rules of Engagement</a:t>
            </a:r>
          </a:p>
          <a:p>
            <a:r>
              <a:rPr lang="en-CA" sz="2400" dirty="0" smtClean="0"/>
              <a:t>6 minutes + 4 minutes for questions</a:t>
            </a:r>
          </a:p>
          <a:p>
            <a:r>
              <a:rPr lang="en-CA" sz="2400" dirty="0" smtClean="0"/>
              <a:t>6 sides – readable, concise text</a:t>
            </a:r>
            <a:r>
              <a:rPr lang="en-CA" sz="2400" dirty="0"/>
              <a:t> </a:t>
            </a:r>
            <a:r>
              <a:rPr lang="en-CA" sz="2400" dirty="0" smtClean="0"/>
              <a:t>and legends</a:t>
            </a:r>
          </a:p>
          <a:p>
            <a:r>
              <a:rPr lang="en-CA" sz="2400" dirty="0" smtClean="0"/>
              <a:t>- Rational/explanation for mapped species/communities</a:t>
            </a:r>
          </a:p>
          <a:p>
            <a:r>
              <a:rPr lang="en-CA" sz="2400" dirty="0" smtClean="0"/>
              <a:t>- Criteria used to reduce candidate sites to selected sites</a:t>
            </a:r>
          </a:p>
          <a:p>
            <a:r>
              <a:rPr lang="en-CA" sz="2400" dirty="0" smtClean="0"/>
              <a:t>- Example map showing more and less preferred sites to support criteria above</a:t>
            </a:r>
            <a:endParaRPr lang="en-CA" sz="2400" dirty="0"/>
          </a:p>
        </p:txBody>
      </p:sp>
    </p:spTree>
    <p:extLst>
      <p:ext uri="{BB962C8B-B14F-4D97-AF65-F5344CB8AC3E}">
        <p14:creationId xmlns:p14="http://schemas.microsoft.com/office/powerpoint/2010/main" val="2851502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81000"/>
            <a:ext cx="8229600" cy="1143000"/>
          </a:xfrm>
        </p:spPr>
        <p:txBody>
          <a:bodyPr>
            <a:normAutofit/>
          </a:bodyPr>
          <a:lstStyle/>
          <a:p>
            <a:pPr algn="l"/>
            <a:r>
              <a:rPr lang="en-US" sz="3200" b="1" dirty="0" smtClean="0"/>
              <a:t>Alternative Approaches to Prioritization</a:t>
            </a:r>
            <a:endParaRPr lang="en-US" sz="3200" b="1" dirty="0"/>
          </a:p>
        </p:txBody>
      </p:sp>
      <p:sp>
        <p:nvSpPr>
          <p:cNvPr id="3" name="Content Placeholder 2"/>
          <p:cNvSpPr>
            <a:spLocks noGrp="1"/>
          </p:cNvSpPr>
          <p:nvPr>
            <p:ph sz="half" idx="1"/>
          </p:nvPr>
        </p:nvSpPr>
        <p:spPr/>
        <p:txBody>
          <a:bodyPr>
            <a:normAutofit/>
          </a:bodyPr>
          <a:lstStyle/>
          <a:p>
            <a:pPr>
              <a:buNone/>
            </a:pPr>
            <a:r>
              <a:rPr lang="en-US" sz="2400" b="1" u="sng" dirty="0" smtClean="0">
                <a:solidFill>
                  <a:srgbClr val="007E39"/>
                </a:solidFill>
              </a:rPr>
              <a:t>Planning ‘Rules of Thumb’</a:t>
            </a:r>
          </a:p>
          <a:p>
            <a:pPr marL="457200" indent="-457200">
              <a:buNone/>
            </a:pPr>
            <a:r>
              <a:rPr lang="en-US" sz="2400" dirty="0" smtClean="0"/>
              <a:t>1) Largest Relict Sites Support the Richest, most Viable Communities</a:t>
            </a:r>
          </a:p>
          <a:p>
            <a:pPr marL="457200" indent="-457200">
              <a:buAutoNum type="arabicParenR"/>
            </a:pPr>
            <a:endParaRPr lang="en-US" sz="2400" dirty="0" smtClean="0"/>
          </a:p>
          <a:p>
            <a:pPr>
              <a:buNone/>
            </a:pPr>
            <a:endParaRPr lang="en-US" sz="2400" dirty="0" smtClean="0"/>
          </a:p>
          <a:p>
            <a:pPr>
              <a:buNone/>
            </a:pPr>
            <a:r>
              <a:rPr lang="en-US" sz="2400" dirty="0" smtClean="0"/>
              <a:t>2) Prioritize Sites where ‘Threat’ and ‘Urgency’ are Highest</a:t>
            </a:r>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endParaRPr lang="en-US" sz="2400" dirty="0"/>
          </a:p>
        </p:txBody>
      </p:sp>
      <p:sp>
        <p:nvSpPr>
          <p:cNvPr id="4" name="Content Placeholder 3"/>
          <p:cNvSpPr>
            <a:spLocks noGrp="1"/>
          </p:cNvSpPr>
          <p:nvPr>
            <p:ph sz="half" idx="2"/>
          </p:nvPr>
        </p:nvSpPr>
        <p:spPr>
          <a:xfrm>
            <a:off x="5003214" y="1600200"/>
            <a:ext cx="4038600" cy="4525963"/>
          </a:xfrm>
        </p:spPr>
        <p:txBody>
          <a:bodyPr>
            <a:normAutofit/>
          </a:bodyPr>
          <a:lstStyle/>
          <a:p>
            <a:pPr>
              <a:buNone/>
            </a:pPr>
            <a:r>
              <a:rPr lang="en-US" sz="2400" b="1" u="sng" dirty="0" smtClean="0">
                <a:solidFill>
                  <a:srgbClr val="007E39"/>
                </a:solidFill>
              </a:rPr>
              <a:t>Context Drives Success</a:t>
            </a:r>
            <a:endParaRPr lang="en-US" sz="2400" b="1" dirty="0" smtClean="0">
              <a:solidFill>
                <a:srgbClr val="007E39"/>
              </a:solidFill>
            </a:endParaRPr>
          </a:p>
          <a:p>
            <a:pPr>
              <a:buNone/>
            </a:pPr>
            <a:r>
              <a:rPr lang="en-US" sz="2400" dirty="0" smtClean="0"/>
              <a:t>Sites Most Isolated from Human Influence Support the Richest Most Viable Communities</a:t>
            </a:r>
          </a:p>
          <a:p>
            <a:pPr>
              <a:buNone/>
            </a:pPr>
            <a:endParaRPr lang="en-US" sz="2400" dirty="0" smtClean="0"/>
          </a:p>
          <a:p>
            <a:pPr>
              <a:buNone/>
            </a:pPr>
            <a:r>
              <a:rPr lang="en-US" sz="2400" dirty="0" smtClean="0"/>
              <a:t>Prioritize Sites where Threats are Minimized and Native Species Richness and ‘Integrity’ are Maximized</a:t>
            </a:r>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sz="2400" dirty="0" smtClean="0"/>
          </a:p>
          <a:p>
            <a:pPr>
              <a:buNone/>
            </a:pPr>
            <a:endParaRPr lang="en-US" i="1" dirty="0" smtClean="0"/>
          </a:p>
          <a:p>
            <a:pPr>
              <a:buNone/>
            </a:pPr>
            <a:endParaRPr lang="en-US" dirty="0"/>
          </a:p>
        </p:txBody>
      </p:sp>
      <p:sp>
        <p:nvSpPr>
          <p:cNvPr id="5" name="Rectangle 4"/>
          <p:cNvSpPr/>
          <p:nvPr/>
        </p:nvSpPr>
        <p:spPr>
          <a:xfrm>
            <a:off x="4325078" y="2209800"/>
            <a:ext cx="529312" cy="923330"/>
          </a:xfrm>
          <a:prstGeom prst="rect">
            <a:avLst/>
          </a:prstGeom>
        </p:spPr>
        <p:txBody>
          <a:bodyPr wrap="none">
            <a:spAutoFit/>
          </a:bodyPr>
          <a:lstStyle/>
          <a:p>
            <a:r>
              <a:rPr lang="en-US" sz="5400" dirty="0" smtClean="0">
                <a:solidFill>
                  <a:srgbClr val="C00000"/>
                </a:solidFill>
              </a:rPr>
              <a:t>≠</a:t>
            </a:r>
            <a:endParaRPr lang="en-US" sz="5400" dirty="0">
              <a:solidFill>
                <a:srgbClr val="C00000"/>
              </a:solidFill>
            </a:endParaRPr>
          </a:p>
        </p:txBody>
      </p:sp>
      <p:sp>
        <p:nvSpPr>
          <p:cNvPr id="7" name="Rectangle 6"/>
          <p:cNvSpPr/>
          <p:nvPr/>
        </p:nvSpPr>
        <p:spPr>
          <a:xfrm>
            <a:off x="4300368" y="4190076"/>
            <a:ext cx="529312" cy="923330"/>
          </a:xfrm>
          <a:prstGeom prst="rect">
            <a:avLst/>
          </a:prstGeom>
        </p:spPr>
        <p:txBody>
          <a:bodyPr wrap="none">
            <a:spAutoFit/>
          </a:bodyPr>
          <a:lstStyle/>
          <a:p>
            <a:r>
              <a:rPr lang="en-US" sz="5400" dirty="0" smtClean="0">
                <a:solidFill>
                  <a:srgbClr val="C00000"/>
                </a:solidFill>
              </a:rPr>
              <a:t>≠</a:t>
            </a:r>
            <a:endParaRPr lang="en-US" sz="5400" dirty="0">
              <a:solidFill>
                <a:srgbClr val="C00000"/>
              </a:solidFill>
            </a:endParaRPr>
          </a:p>
        </p:txBody>
      </p:sp>
      <p:sp>
        <p:nvSpPr>
          <p:cNvPr id="9" name="TextBox 8"/>
          <p:cNvSpPr txBox="1"/>
          <p:nvPr/>
        </p:nvSpPr>
        <p:spPr>
          <a:xfrm>
            <a:off x="457200" y="5943600"/>
            <a:ext cx="6183359" cy="523220"/>
          </a:xfrm>
          <a:prstGeom prst="rect">
            <a:avLst/>
          </a:prstGeom>
          <a:noFill/>
        </p:spPr>
        <p:txBody>
          <a:bodyPr wrap="none" rtlCol="0">
            <a:spAutoFit/>
          </a:bodyPr>
          <a:lstStyle/>
          <a:p>
            <a:r>
              <a:rPr lang="en-US" sz="2800" b="1" dirty="0" smtClean="0">
                <a:solidFill>
                  <a:srgbClr val="FF0000"/>
                </a:solidFill>
              </a:rPr>
              <a:t>Which Approach Works Best in the CDF?</a:t>
            </a:r>
            <a:endParaRPr lang="en-US" sz="2800"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1778" y="0"/>
            <a:ext cx="6553200" cy="1143000"/>
          </a:xfrm>
        </p:spPr>
        <p:txBody>
          <a:bodyPr/>
          <a:lstStyle/>
          <a:p>
            <a:pPr algn="l"/>
            <a:r>
              <a:rPr lang="en-US" sz="3200" b="1" dirty="0" smtClean="0">
                <a:latin typeface="Times New Roman" pitchFamily="18" charset="0"/>
                <a:cs typeface="Times New Roman" pitchFamily="18" charset="0"/>
              </a:rPr>
              <a:t>Forest Reliant Bird Communities</a:t>
            </a:r>
            <a:r>
              <a:rPr lang="en-US" sz="3600" b="1" dirty="0" smtClean="0">
                <a:latin typeface="Times New Roman" pitchFamily="18" charset="0"/>
                <a:cs typeface="Times New Roman" pitchFamily="18" charset="0"/>
              </a:rPr>
              <a:t> </a:t>
            </a:r>
            <a:endParaRPr lang="en-CA" sz="3600" b="1" dirty="0">
              <a:latin typeface="Times New Roman" pitchFamily="18" charset="0"/>
              <a:cs typeface="Times New Roman" pitchFamily="18" charset="0"/>
            </a:endParaRPr>
          </a:p>
        </p:txBody>
      </p:sp>
      <p:graphicFrame>
        <p:nvGraphicFramePr>
          <p:cNvPr id="5" name="Table 4"/>
          <p:cNvGraphicFramePr>
            <a:graphicFrameLocks noGrp="1"/>
          </p:cNvGraphicFramePr>
          <p:nvPr/>
        </p:nvGraphicFramePr>
        <p:xfrm>
          <a:off x="228600" y="1066800"/>
          <a:ext cx="5715000" cy="5486400"/>
        </p:xfrm>
        <a:graphic>
          <a:graphicData uri="http://schemas.openxmlformats.org/drawingml/2006/table">
            <a:tbl>
              <a:tblPr/>
              <a:tblGrid>
                <a:gridCol w="2971800"/>
                <a:gridCol w="1447800"/>
                <a:gridCol w="1295400"/>
              </a:tblGrid>
              <a:tr h="55880">
                <a:tc>
                  <a:txBody>
                    <a:bodyPr/>
                    <a:lstStyle/>
                    <a:p>
                      <a:pPr marL="0" marR="0">
                        <a:spcBef>
                          <a:spcPts val="0"/>
                        </a:spcBef>
                        <a:spcAft>
                          <a:spcPts val="0"/>
                        </a:spcAft>
                      </a:pPr>
                      <a:r>
                        <a:rPr lang="en-CA" sz="1800" b="1" u="sng" dirty="0" smtClean="0">
                          <a:solidFill>
                            <a:srgbClr val="000000"/>
                          </a:solidFill>
                          <a:latin typeface="Times New Roman"/>
                          <a:ea typeface="Times New Roman"/>
                          <a:cs typeface="Times New Roman"/>
                        </a:rPr>
                        <a:t>Species</a:t>
                      </a:r>
                      <a:endParaRPr lang="en-US" sz="1800" u="sng"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u="none" dirty="0" smtClean="0">
                          <a:solidFill>
                            <a:srgbClr val="000000"/>
                          </a:solidFill>
                          <a:latin typeface="Times New Roman"/>
                          <a:ea typeface="Times New Roman"/>
                          <a:cs typeface="Times New Roman"/>
                        </a:rPr>
                        <a:t>Reliance </a:t>
                      </a:r>
                      <a:r>
                        <a:rPr lang="en-CA" sz="1800" b="1" u="sng" dirty="0" smtClean="0">
                          <a:solidFill>
                            <a:srgbClr val="000000"/>
                          </a:solidFill>
                          <a:latin typeface="Times New Roman"/>
                          <a:ea typeface="Times New Roman"/>
                          <a:cs typeface="Times New Roman"/>
                        </a:rPr>
                        <a:t>Score</a:t>
                      </a:r>
                      <a:endParaRPr lang="en-US" sz="1800" u="sng"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u="none" dirty="0" smtClean="0">
                          <a:solidFill>
                            <a:srgbClr val="000000"/>
                          </a:solidFill>
                          <a:latin typeface="Times New Roman"/>
                          <a:ea typeface="Times New Roman"/>
                          <a:cs typeface="Times New Roman"/>
                        </a:rPr>
                        <a:t>Map</a:t>
                      </a:r>
                      <a:r>
                        <a:rPr lang="en-CA" sz="1800" b="1" u="none" baseline="0" dirty="0" smtClean="0">
                          <a:solidFill>
                            <a:srgbClr val="000000"/>
                          </a:solidFill>
                          <a:latin typeface="Times New Roman"/>
                          <a:ea typeface="Times New Roman"/>
                          <a:cs typeface="Times New Roman"/>
                        </a:rPr>
                        <a:t> </a:t>
                      </a:r>
                      <a:r>
                        <a:rPr lang="en-CA" sz="1800" b="1" u="sng" dirty="0" smtClean="0">
                          <a:solidFill>
                            <a:srgbClr val="000000"/>
                          </a:solidFill>
                          <a:latin typeface="Times New Roman"/>
                          <a:ea typeface="Times New Roman"/>
                          <a:cs typeface="Times New Roman"/>
                        </a:rPr>
                        <a:t>Weight</a:t>
                      </a:r>
                      <a:endParaRPr lang="en-US" sz="1800" u="sng"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Brown Creeper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0.81</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0.11</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Red-breasted Nuthatch</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0.79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0.11</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Chestnut-backed Chickadee</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a:solidFill>
                            <a:srgbClr val="000000"/>
                          </a:solidFill>
                          <a:latin typeface="Times New Roman"/>
                          <a:ea typeface="Times New Roman"/>
                          <a:cs typeface="Times New Roman"/>
                        </a:rPr>
                        <a:t>0.75</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0.10</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Golden-crowned Kinglet</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0.77</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0.10</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Pacific-slope Flycatcher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0.63</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Pine Siskin</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0.69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Townsend's Warbler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0.69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0.09</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Pacific Wren</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0.63</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0.08</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Purple Finch</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0.58</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0.08</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Yellow-</a:t>
                      </a:r>
                      <a:r>
                        <a:rPr lang="en-CA" sz="1800" b="1" dirty="0" err="1" smtClean="0">
                          <a:solidFill>
                            <a:srgbClr val="000000"/>
                          </a:solidFill>
                          <a:latin typeface="Times New Roman"/>
                          <a:ea typeface="Times New Roman"/>
                          <a:cs typeface="Times New Roman"/>
                        </a:rPr>
                        <a:t>rumped</a:t>
                      </a:r>
                      <a:r>
                        <a:rPr lang="en-CA" sz="1800" b="1" dirty="0" smtClean="0">
                          <a:solidFill>
                            <a:srgbClr val="000000"/>
                          </a:solidFill>
                          <a:latin typeface="Times New Roman"/>
                          <a:ea typeface="Times New Roman"/>
                          <a:cs typeface="Times New Roman"/>
                        </a:rPr>
                        <a:t> Warbler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0.56</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0.08</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Olive-sided Flycatcher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0.46</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0.06</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b="1" dirty="0" smtClean="0">
                          <a:solidFill>
                            <a:srgbClr val="000000"/>
                          </a:solidFill>
                          <a:latin typeface="Times New Roman"/>
                          <a:ea typeface="Times New Roman"/>
                          <a:cs typeface="Times New Roman"/>
                        </a:rPr>
                        <a:t>Wilson's Warbler</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0.06</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b="1" dirty="0" smtClean="0">
                          <a:solidFill>
                            <a:srgbClr val="000000"/>
                          </a:solidFill>
                          <a:latin typeface="Times New Roman"/>
                          <a:ea typeface="Times New Roman"/>
                          <a:cs typeface="Times New Roman"/>
                        </a:rPr>
                        <a:t>0.01</a:t>
                      </a:r>
                      <a:endParaRPr lang="en-US" sz="1800" b="1"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err="1" smtClean="0">
                          <a:solidFill>
                            <a:srgbClr val="000000"/>
                          </a:solidFill>
                          <a:latin typeface="Times New Roman"/>
                          <a:ea typeface="Times New Roman"/>
                          <a:cs typeface="Times New Roman"/>
                        </a:rPr>
                        <a:t>Rufous</a:t>
                      </a:r>
                      <a:r>
                        <a:rPr lang="en-CA" sz="1800" dirty="0" smtClean="0">
                          <a:solidFill>
                            <a:srgbClr val="000000"/>
                          </a:solidFill>
                          <a:latin typeface="Times New Roman"/>
                          <a:ea typeface="Times New Roman"/>
                          <a:cs typeface="Times New Roman"/>
                        </a:rPr>
                        <a:t> Hummingbird</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0.07</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smtClean="0">
                          <a:solidFill>
                            <a:srgbClr val="000000"/>
                          </a:solidFill>
                          <a:latin typeface="Times New Roman"/>
                          <a:ea typeface="Times New Roman"/>
                          <a:cs typeface="Times New Roman"/>
                        </a:rPr>
                        <a:t>Song Sparrow</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0.36</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smtClean="0">
                          <a:solidFill>
                            <a:srgbClr val="000000"/>
                          </a:solidFill>
                          <a:latin typeface="Times New Roman"/>
                          <a:ea typeface="Times New Roman"/>
                          <a:cs typeface="Times New Roman"/>
                        </a:rPr>
                        <a:t>Spotted Towhee</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0.03</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smtClean="0">
                          <a:solidFill>
                            <a:srgbClr val="000000"/>
                          </a:solidFill>
                          <a:latin typeface="Times New Roman"/>
                          <a:ea typeface="Times New Roman"/>
                          <a:cs typeface="Times New Roman"/>
                        </a:rPr>
                        <a:t>White-crowned Sparrow</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0.66</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smtClean="0">
                          <a:solidFill>
                            <a:srgbClr val="000000"/>
                          </a:solidFill>
                          <a:latin typeface="Times New Roman"/>
                          <a:ea typeface="Times New Roman"/>
                          <a:cs typeface="Times New Roman"/>
                        </a:rPr>
                        <a:t>Dark-eyed Junco</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0.03</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r h="193040">
                <a:tc>
                  <a:txBody>
                    <a:bodyPr/>
                    <a:lstStyle/>
                    <a:p>
                      <a:pPr marL="0" marR="0">
                        <a:spcBef>
                          <a:spcPts val="0"/>
                        </a:spcBef>
                        <a:spcAft>
                          <a:spcPts val="0"/>
                        </a:spcAft>
                      </a:pPr>
                      <a:r>
                        <a:rPr lang="en-CA" sz="1800" dirty="0" smtClean="0">
                          <a:solidFill>
                            <a:srgbClr val="000000"/>
                          </a:solidFill>
                          <a:latin typeface="Times New Roman"/>
                          <a:ea typeface="Times New Roman"/>
                          <a:cs typeface="Times New Roman"/>
                        </a:rPr>
                        <a:t>Orange-crowned Warbler</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a:solidFill>
                            <a:srgbClr val="000000"/>
                          </a:solidFill>
                          <a:latin typeface="Times New Roman"/>
                          <a:ea typeface="Times New Roman"/>
                          <a:cs typeface="Times New Roman"/>
                        </a:rPr>
                        <a:t>-</a:t>
                      </a:r>
                      <a:r>
                        <a:rPr lang="en-CA" sz="1800" dirty="0" smtClean="0">
                          <a:solidFill>
                            <a:srgbClr val="000000"/>
                          </a:solidFill>
                          <a:latin typeface="Times New Roman"/>
                          <a:ea typeface="Times New Roman"/>
                          <a:cs typeface="Times New Roman"/>
                        </a:rPr>
                        <a:t>0.05</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c>
                  <a:txBody>
                    <a:bodyPr/>
                    <a:lstStyle/>
                    <a:p>
                      <a:pPr marL="0" marR="0" algn="ctr">
                        <a:spcBef>
                          <a:spcPts val="0"/>
                        </a:spcBef>
                        <a:spcAft>
                          <a:spcPts val="0"/>
                        </a:spcAft>
                      </a:pPr>
                      <a:r>
                        <a:rPr lang="en-CA" sz="1800" dirty="0" smtClean="0">
                          <a:solidFill>
                            <a:srgbClr val="000000"/>
                          </a:solidFill>
                          <a:latin typeface="Times New Roman"/>
                          <a:ea typeface="Times New Roman"/>
                          <a:cs typeface="Times New Roman"/>
                        </a:rPr>
                        <a:t>-</a:t>
                      </a:r>
                      <a:endParaRPr lang="en-US" sz="1800" dirty="0">
                        <a:latin typeface="Times New Roman"/>
                        <a:ea typeface="Times New Roman"/>
                        <a:cs typeface="Times New Roman"/>
                      </a:endParaRPr>
                    </a:p>
                  </a:txBody>
                  <a:tcPr marL="68580" marR="68580" marT="0" marB="0" anchor="b">
                    <a:lnL>
                      <a:noFill/>
                    </a:lnL>
                    <a:lnR>
                      <a:noFill/>
                    </a:lnR>
                    <a:lnT>
                      <a:noFill/>
                    </a:lnT>
                    <a:lnB>
                      <a:noFill/>
                    </a:lnB>
                  </a:tcPr>
                </a:tc>
              </a:tr>
            </a:tbl>
          </a:graphicData>
        </a:graphic>
      </p:graphicFrame>
      <p:pic>
        <p:nvPicPr>
          <p:cNvPr id="7" name="Picture 6" descr="brown_creeper_1.jpg"/>
          <p:cNvPicPr>
            <a:picLocks noChangeAspect="1"/>
          </p:cNvPicPr>
          <p:nvPr/>
        </p:nvPicPr>
        <p:blipFill>
          <a:blip r:embed="rId2" cstate="print"/>
          <a:stretch>
            <a:fillRect/>
          </a:stretch>
        </p:blipFill>
        <p:spPr>
          <a:xfrm>
            <a:off x="7696200" y="457200"/>
            <a:ext cx="1031774" cy="1513269"/>
          </a:xfrm>
          <a:prstGeom prst="rect">
            <a:avLst/>
          </a:prstGeom>
          <a:ln>
            <a:solidFill>
              <a:schemeClr val="accent1"/>
            </a:solidFill>
          </a:ln>
        </p:spPr>
      </p:pic>
      <p:pic>
        <p:nvPicPr>
          <p:cNvPr id="9" name="Picture 8" descr="red_breasted_nuthatch_jan_10_11_2076_lr.jpg"/>
          <p:cNvPicPr>
            <a:picLocks noChangeAspect="1"/>
          </p:cNvPicPr>
          <p:nvPr/>
        </p:nvPicPr>
        <p:blipFill>
          <a:blip r:embed="rId3" cstate="print"/>
          <a:stretch>
            <a:fillRect/>
          </a:stretch>
        </p:blipFill>
        <p:spPr>
          <a:xfrm>
            <a:off x="6553200" y="609600"/>
            <a:ext cx="1200290" cy="990600"/>
          </a:xfrm>
          <a:prstGeom prst="rect">
            <a:avLst/>
          </a:prstGeom>
        </p:spPr>
      </p:pic>
      <p:pic>
        <p:nvPicPr>
          <p:cNvPr id="21508" name="Picture 4" descr="http://www.birdzilla.com/images/stories/450images/chestnut-backed-chickadee-450.jpg"/>
          <p:cNvPicPr>
            <a:picLocks noChangeAspect="1" noChangeArrowheads="1"/>
          </p:cNvPicPr>
          <p:nvPr/>
        </p:nvPicPr>
        <p:blipFill>
          <a:blip r:embed="rId4" cstate="print"/>
          <a:srcRect/>
          <a:stretch>
            <a:fillRect/>
          </a:stretch>
        </p:blipFill>
        <p:spPr bwMode="auto">
          <a:xfrm>
            <a:off x="6172200" y="1524000"/>
            <a:ext cx="1257300" cy="838200"/>
          </a:xfrm>
          <a:prstGeom prst="rect">
            <a:avLst/>
          </a:prstGeom>
          <a:noFill/>
        </p:spPr>
      </p:pic>
      <p:pic>
        <p:nvPicPr>
          <p:cNvPr id="11" name="Picture 10" descr="http://ucsantacruz.ucnrs.org/wp-admin/images/researchpics/ylrbirds/Townsend%27s_Warbler.jpg"/>
          <p:cNvPicPr>
            <a:picLocks noChangeAspect="1" noChangeArrowheads="1"/>
          </p:cNvPicPr>
          <p:nvPr/>
        </p:nvPicPr>
        <p:blipFill>
          <a:blip r:embed="rId5" cstate="print"/>
          <a:srcRect/>
          <a:stretch>
            <a:fillRect/>
          </a:stretch>
        </p:blipFill>
        <p:spPr bwMode="auto">
          <a:xfrm>
            <a:off x="7315200" y="2438400"/>
            <a:ext cx="1320800" cy="990600"/>
          </a:xfrm>
          <a:prstGeom prst="rect">
            <a:avLst/>
          </a:prstGeom>
          <a:noFill/>
        </p:spPr>
      </p:pic>
      <p:pic>
        <p:nvPicPr>
          <p:cNvPr id="12" name="Picture 12" descr="http://sdakotabirds.com/species/photos/purple_finch_1.jpg"/>
          <p:cNvPicPr>
            <a:picLocks noChangeAspect="1" noChangeArrowheads="1"/>
          </p:cNvPicPr>
          <p:nvPr/>
        </p:nvPicPr>
        <p:blipFill>
          <a:blip r:embed="rId6" cstate="print"/>
          <a:srcRect/>
          <a:stretch>
            <a:fillRect/>
          </a:stretch>
        </p:blipFill>
        <p:spPr bwMode="auto">
          <a:xfrm>
            <a:off x="8001000" y="3352800"/>
            <a:ext cx="971550" cy="914400"/>
          </a:xfrm>
          <a:prstGeom prst="rect">
            <a:avLst/>
          </a:prstGeom>
          <a:noFill/>
        </p:spPr>
      </p:pic>
      <p:pic>
        <p:nvPicPr>
          <p:cNvPr id="21510" name="Picture 6" descr="http://www.hiltonpond.org/images/WrenWinter04.jpg"/>
          <p:cNvPicPr>
            <a:picLocks noChangeAspect="1" noChangeArrowheads="1"/>
          </p:cNvPicPr>
          <p:nvPr/>
        </p:nvPicPr>
        <p:blipFill>
          <a:blip r:embed="rId7" cstate="print"/>
          <a:srcRect/>
          <a:stretch>
            <a:fillRect/>
          </a:stretch>
        </p:blipFill>
        <p:spPr bwMode="auto">
          <a:xfrm>
            <a:off x="7467600" y="4114800"/>
            <a:ext cx="1032054" cy="914400"/>
          </a:xfrm>
          <a:prstGeom prst="rect">
            <a:avLst/>
          </a:prstGeom>
          <a:noFill/>
        </p:spPr>
      </p:pic>
      <p:pic>
        <p:nvPicPr>
          <p:cNvPr id="21512" name="Picture 8" descr="http://www.ejphoto.com/images_NM/NM_PineSiskin01.jpg"/>
          <p:cNvPicPr>
            <a:picLocks noChangeAspect="1" noChangeArrowheads="1"/>
          </p:cNvPicPr>
          <p:nvPr/>
        </p:nvPicPr>
        <p:blipFill>
          <a:blip r:embed="rId8" cstate="print"/>
          <a:srcRect/>
          <a:stretch>
            <a:fillRect/>
          </a:stretch>
        </p:blipFill>
        <p:spPr bwMode="auto">
          <a:xfrm>
            <a:off x="8007817" y="5029200"/>
            <a:ext cx="1136183" cy="762000"/>
          </a:xfrm>
          <a:prstGeom prst="rect">
            <a:avLst/>
          </a:prstGeom>
          <a:noFill/>
        </p:spPr>
      </p:pic>
      <p:pic>
        <p:nvPicPr>
          <p:cNvPr id="21506" name="Picture 2" descr="http://www.zuropak.com/photogallery/olive-sided-flycatcher/Olive-sided-Flycatcher-1.jpg"/>
          <p:cNvPicPr>
            <a:picLocks noChangeAspect="1" noChangeArrowheads="1"/>
          </p:cNvPicPr>
          <p:nvPr/>
        </p:nvPicPr>
        <p:blipFill>
          <a:blip r:embed="rId9" cstate="print"/>
          <a:srcRect/>
          <a:stretch>
            <a:fillRect/>
          </a:stretch>
        </p:blipFill>
        <p:spPr bwMode="auto">
          <a:xfrm>
            <a:off x="6324600" y="3352800"/>
            <a:ext cx="1156412" cy="1600200"/>
          </a:xfrm>
          <a:prstGeom prst="rect">
            <a:avLst/>
          </a:prstGeom>
          <a:noFill/>
        </p:spPr>
      </p:pic>
      <p:pic>
        <p:nvPicPr>
          <p:cNvPr id="21514" name="Picture 10" descr="http://www.laspilitas.com/images/birds/empidonax/empidonax-difficilis-male-cute.jpg"/>
          <p:cNvPicPr>
            <a:picLocks noChangeAspect="1" noChangeArrowheads="1"/>
          </p:cNvPicPr>
          <p:nvPr/>
        </p:nvPicPr>
        <p:blipFill>
          <a:blip r:embed="rId10" cstate="print"/>
          <a:srcRect/>
          <a:stretch>
            <a:fillRect/>
          </a:stretch>
        </p:blipFill>
        <p:spPr bwMode="auto">
          <a:xfrm>
            <a:off x="6172200" y="2362200"/>
            <a:ext cx="881285" cy="1143000"/>
          </a:xfrm>
          <a:prstGeom prst="rect">
            <a:avLst/>
          </a:prstGeom>
          <a:noFill/>
        </p:spPr>
      </p:pic>
      <p:pic>
        <p:nvPicPr>
          <p:cNvPr id="21516" name="Picture 12" descr="http://www.stanford.edu/~petelat1/wilson.jpg"/>
          <p:cNvPicPr>
            <a:picLocks noChangeAspect="1" noChangeArrowheads="1"/>
          </p:cNvPicPr>
          <p:nvPr/>
        </p:nvPicPr>
        <p:blipFill>
          <a:blip r:embed="rId11" cstate="print"/>
          <a:srcRect/>
          <a:stretch>
            <a:fillRect/>
          </a:stretch>
        </p:blipFill>
        <p:spPr bwMode="auto">
          <a:xfrm>
            <a:off x="6172200" y="4800600"/>
            <a:ext cx="914400" cy="914400"/>
          </a:xfrm>
          <a:prstGeom prst="rect">
            <a:avLst/>
          </a:prstGeom>
          <a:noFill/>
        </p:spPr>
      </p:pic>
      <p:pic>
        <p:nvPicPr>
          <p:cNvPr id="21518" name="Picture 14" descr="http://www.allaboutbirds.org/guide/PHOTO/LARGE/DRW_021004_00453B_S.jpg"/>
          <p:cNvPicPr>
            <a:picLocks noChangeAspect="1" noChangeArrowheads="1"/>
          </p:cNvPicPr>
          <p:nvPr/>
        </p:nvPicPr>
        <p:blipFill>
          <a:blip r:embed="rId12" cstate="print"/>
          <a:srcRect/>
          <a:stretch>
            <a:fillRect/>
          </a:stretch>
        </p:blipFill>
        <p:spPr bwMode="auto">
          <a:xfrm>
            <a:off x="7162800" y="5029200"/>
            <a:ext cx="742950" cy="965835"/>
          </a:xfrm>
          <a:prstGeom prst="rect">
            <a:avLst/>
          </a:prstGeom>
          <a:noFill/>
        </p:spPr>
      </p:pic>
      <p:sp>
        <p:nvSpPr>
          <p:cNvPr id="15" name="Rectangle 14"/>
          <p:cNvSpPr/>
          <p:nvPr/>
        </p:nvSpPr>
        <p:spPr>
          <a:xfrm>
            <a:off x="7086600" y="5943600"/>
            <a:ext cx="20574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rgbClr val="212911"/>
                </a:solidFill>
              </a:rPr>
              <a:t>Schuster &amp; </a:t>
            </a:r>
            <a:r>
              <a:rPr lang="en-US" sz="1600" b="1" dirty="0" err="1" smtClean="0">
                <a:solidFill>
                  <a:srgbClr val="212911"/>
                </a:solidFill>
              </a:rPr>
              <a:t>Arcese</a:t>
            </a:r>
            <a:r>
              <a:rPr lang="en-US" sz="1600" b="1" dirty="0" smtClean="0">
                <a:solidFill>
                  <a:srgbClr val="212911"/>
                </a:solidFill>
              </a:rPr>
              <a:t> 2012, </a:t>
            </a:r>
            <a:r>
              <a:rPr lang="en-US" sz="1600" b="1" dirty="0" err="1" smtClean="0">
                <a:solidFill>
                  <a:srgbClr val="212911"/>
                </a:solidFill>
              </a:rPr>
              <a:t>Ecography</a:t>
            </a:r>
            <a:endParaRPr lang="en-US" sz="1600" b="1" dirty="0">
              <a:solidFill>
                <a:srgbClr val="21291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Ind.jpg"/>
          <p:cNvPicPr>
            <a:picLocks noChangeAspect="1"/>
          </p:cNvPicPr>
          <p:nvPr/>
        </p:nvPicPr>
        <p:blipFill>
          <a:blip r:embed="rId2" cstate="print"/>
          <a:stretch>
            <a:fillRect/>
          </a:stretch>
        </p:blipFill>
        <p:spPr>
          <a:xfrm>
            <a:off x="-8742" y="21655"/>
            <a:ext cx="8015103" cy="6852446"/>
          </a:xfrm>
          <a:prstGeom prst="rect">
            <a:avLst/>
          </a:prstGeom>
        </p:spPr>
      </p:pic>
      <p:pic>
        <p:nvPicPr>
          <p:cNvPr id="4" name="Picture 3" descr="brown_creeper_1.jpg"/>
          <p:cNvPicPr>
            <a:picLocks noChangeAspect="1"/>
          </p:cNvPicPr>
          <p:nvPr/>
        </p:nvPicPr>
        <p:blipFill>
          <a:blip r:embed="rId3" cstate="print"/>
          <a:stretch>
            <a:fillRect/>
          </a:stretch>
        </p:blipFill>
        <p:spPr>
          <a:xfrm>
            <a:off x="1872798" y="0"/>
            <a:ext cx="779318" cy="1143000"/>
          </a:xfrm>
          <a:prstGeom prst="rect">
            <a:avLst/>
          </a:prstGeom>
          <a:ln>
            <a:solidFill>
              <a:schemeClr val="accent1"/>
            </a:solidFill>
          </a:ln>
        </p:spPr>
      </p:pic>
      <p:pic>
        <p:nvPicPr>
          <p:cNvPr id="5" name="Picture 4" descr="red_breasted_nuthatch_jan_10_11_2076_lr.jpg"/>
          <p:cNvPicPr>
            <a:picLocks noChangeAspect="1"/>
          </p:cNvPicPr>
          <p:nvPr/>
        </p:nvPicPr>
        <p:blipFill>
          <a:blip r:embed="rId4" cstate="print"/>
          <a:stretch>
            <a:fillRect/>
          </a:stretch>
        </p:blipFill>
        <p:spPr>
          <a:xfrm>
            <a:off x="4463598" y="61173"/>
            <a:ext cx="923300" cy="762000"/>
          </a:xfrm>
          <a:prstGeom prst="rect">
            <a:avLst/>
          </a:prstGeom>
        </p:spPr>
      </p:pic>
      <p:sp>
        <p:nvSpPr>
          <p:cNvPr id="6" name="Rectangle 5"/>
          <p:cNvSpPr/>
          <p:nvPr/>
        </p:nvSpPr>
        <p:spPr>
          <a:xfrm>
            <a:off x="5410200" y="0"/>
            <a:ext cx="37338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458" name="Picture 2" descr="http://www.allaboutbirds.org/guide/PHOTO/LARGE/yellow_rumped_warbler_6.jpg"/>
          <p:cNvPicPr>
            <a:picLocks noChangeAspect="1" noChangeArrowheads="1"/>
          </p:cNvPicPr>
          <p:nvPr/>
        </p:nvPicPr>
        <p:blipFill>
          <a:blip r:embed="rId5" cstate="print"/>
          <a:srcRect/>
          <a:stretch>
            <a:fillRect/>
          </a:stretch>
        </p:blipFill>
        <p:spPr bwMode="auto">
          <a:xfrm>
            <a:off x="1780722" y="3505200"/>
            <a:ext cx="870045" cy="685800"/>
          </a:xfrm>
          <a:prstGeom prst="rect">
            <a:avLst/>
          </a:prstGeom>
          <a:noFill/>
        </p:spPr>
      </p:pic>
      <p:pic>
        <p:nvPicPr>
          <p:cNvPr id="9" name="Picture 2" descr="http://www.zuropak.com/photogallery/olive-sided-flycatcher/Olive-sided-Flycatcher-1.jpg"/>
          <p:cNvPicPr>
            <a:picLocks noChangeAspect="1" noChangeArrowheads="1"/>
          </p:cNvPicPr>
          <p:nvPr/>
        </p:nvPicPr>
        <p:blipFill>
          <a:blip r:embed="rId6" cstate="print"/>
          <a:srcRect/>
          <a:stretch>
            <a:fillRect/>
          </a:stretch>
        </p:blipFill>
        <p:spPr bwMode="auto">
          <a:xfrm>
            <a:off x="4495800" y="3429000"/>
            <a:ext cx="851612" cy="1178429"/>
          </a:xfrm>
          <a:prstGeom prst="rect">
            <a:avLst/>
          </a:prstGeom>
          <a:noFill/>
        </p:spPr>
      </p:pic>
      <p:pic>
        <p:nvPicPr>
          <p:cNvPr id="10" name="Picture 9" descr="Bird MS Fig2.jpg"/>
          <p:cNvPicPr>
            <a:picLocks noChangeAspect="1"/>
          </p:cNvPicPr>
          <p:nvPr/>
        </p:nvPicPr>
        <p:blipFill>
          <a:blip r:embed="rId7" cstate="print"/>
          <a:stretch>
            <a:fillRect/>
          </a:stretch>
        </p:blipFill>
        <p:spPr>
          <a:xfrm>
            <a:off x="5375566" y="810677"/>
            <a:ext cx="3997034" cy="5172634"/>
          </a:xfrm>
          <a:prstGeom prst="rect">
            <a:avLst/>
          </a:prstGeom>
        </p:spPr>
      </p:pic>
      <p:sp>
        <p:nvSpPr>
          <p:cNvPr id="12" name="Curved Down Arrow 11"/>
          <p:cNvSpPr/>
          <p:nvPr/>
        </p:nvSpPr>
        <p:spPr>
          <a:xfrm>
            <a:off x="5255652" y="141669"/>
            <a:ext cx="2057400" cy="685800"/>
          </a:xfrm>
          <a:prstGeom prst="curvedDown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Rectangle 12"/>
          <p:cNvSpPr/>
          <p:nvPr/>
        </p:nvSpPr>
        <p:spPr>
          <a:xfrm>
            <a:off x="7086600" y="5943600"/>
            <a:ext cx="2057400"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rgbClr val="212911"/>
                </a:solidFill>
              </a:rPr>
              <a:t>Schuster &amp; </a:t>
            </a:r>
            <a:r>
              <a:rPr lang="en-US" sz="1600" b="1" dirty="0" err="1" smtClean="0">
                <a:solidFill>
                  <a:srgbClr val="212911"/>
                </a:solidFill>
              </a:rPr>
              <a:t>Arcese</a:t>
            </a:r>
            <a:r>
              <a:rPr lang="en-US" sz="1600" b="1" dirty="0" smtClean="0">
                <a:solidFill>
                  <a:srgbClr val="212911"/>
                </a:solidFill>
              </a:rPr>
              <a:t> 2012, </a:t>
            </a:r>
            <a:r>
              <a:rPr lang="en-US" sz="1600" b="1" dirty="0" err="1" smtClean="0">
                <a:solidFill>
                  <a:srgbClr val="212911"/>
                </a:solidFill>
              </a:rPr>
              <a:t>Ecography</a:t>
            </a:r>
            <a:endParaRPr lang="en-US" sz="1600" b="1" dirty="0">
              <a:solidFill>
                <a:srgbClr val="212911"/>
              </a:solidFill>
            </a:endParaRPr>
          </a:p>
        </p:txBody>
      </p:sp>
      <p:sp>
        <p:nvSpPr>
          <p:cNvPr id="11" name="Curved Up Arrow 10"/>
          <p:cNvSpPr/>
          <p:nvPr/>
        </p:nvSpPr>
        <p:spPr>
          <a:xfrm>
            <a:off x="5242773" y="5980089"/>
            <a:ext cx="2209800" cy="762000"/>
          </a:xfrm>
          <a:prstGeom prst="curvedUp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410200" y="0"/>
            <a:ext cx="37338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Bird MS Fig2.jpg"/>
          <p:cNvPicPr>
            <a:picLocks noChangeAspect="1"/>
          </p:cNvPicPr>
          <p:nvPr/>
        </p:nvPicPr>
        <p:blipFill>
          <a:blip r:embed="rId2" cstate="print"/>
          <a:stretch>
            <a:fillRect/>
          </a:stretch>
        </p:blipFill>
        <p:spPr>
          <a:xfrm>
            <a:off x="5380655" y="801757"/>
            <a:ext cx="3991945" cy="5166046"/>
          </a:xfrm>
          <a:prstGeom prst="rect">
            <a:avLst/>
          </a:prstGeom>
        </p:spPr>
      </p:pic>
      <p:sp>
        <p:nvSpPr>
          <p:cNvPr id="15" name="Oval 14"/>
          <p:cNvSpPr/>
          <p:nvPr/>
        </p:nvSpPr>
        <p:spPr>
          <a:xfrm>
            <a:off x="6629400" y="3048000"/>
            <a:ext cx="533400" cy="533400"/>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7086600" y="5943600"/>
            <a:ext cx="2057400" cy="914400"/>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srgbClr val="212911"/>
                </a:solidFill>
              </a:rPr>
              <a:t>Schuster &amp; </a:t>
            </a:r>
            <a:r>
              <a:rPr lang="en-US" sz="1600" b="1" dirty="0" err="1" smtClean="0">
                <a:solidFill>
                  <a:srgbClr val="212911"/>
                </a:solidFill>
              </a:rPr>
              <a:t>Arcese</a:t>
            </a:r>
            <a:r>
              <a:rPr lang="en-US" sz="1600" b="1" dirty="0" smtClean="0">
                <a:solidFill>
                  <a:srgbClr val="212911"/>
                </a:solidFill>
              </a:rPr>
              <a:t> 2012, </a:t>
            </a:r>
            <a:r>
              <a:rPr lang="en-US" sz="1600" b="1" dirty="0" err="1" smtClean="0">
                <a:solidFill>
                  <a:srgbClr val="212911"/>
                </a:solidFill>
              </a:rPr>
              <a:t>Ecography</a:t>
            </a:r>
            <a:endParaRPr lang="en-US" sz="1600" b="1" dirty="0">
              <a:solidFill>
                <a:srgbClr val="212911"/>
              </a:solidFill>
            </a:endParaRPr>
          </a:p>
        </p:txBody>
      </p:sp>
      <p:sp>
        <p:nvSpPr>
          <p:cNvPr id="18" name="Title 17"/>
          <p:cNvSpPr>
            <a:spLocks noGrp="1"/>
          </p:cNvSpPr>
          <p:nvPr>
            <p:ph type="title"/>
          </p:nvPr>
        </p:nvSpPr>
        <p:spPr>
          <a:xfrm>
            <a:off x="152400" y="-76200"/>
            <a:ext cx="5791200" cy="1706562"/>
          </a:xfrm>
        </p:spPr>
        <p:txBody>
          <a:bodyPr>
            <a:normAutofit/>
          </a:bodyPr>
          <a:lstStyle/>
          <a:p>
            <a:pPr algn="l"/>
            <a:r>
              <a:rPr lang="en-US" sz="3200" b="1" dirty="0" smtClean="0"/>
              <a:t>What Predicts the Old Forest Community?</a:t>
            </a:r>
            <a:endParaRPr lang="en-US" sz="3200" b="1" dirty="0"/>
          </a:p>
        </p:txBody>
      </p:sp>
      <p:pic>
        <p:nvPicPr>
          <p:cNvPr id="21" name="Picture 6"/>
          <p:cNvPicPr>
            <a:picLocks noGrp="1" noChangeAspect="1" noChangeArrowheads="1"/>
          </p:cNvPicPr>
          <p:nvPr>
            <p:ph sz="half" idx="1"/>
          </p:nvPr>
        </p:nvPicPr>
        <p:blipFill>
          <a:blip r:embed="rId3" cstate="print"/>
          <a:srcRect/>
          <a:stretch>
            <a:fillRect/>
          </a:stretch>
        </p:blipFill>
        <p:spPr bwMode="auto">
          <a:xfrm>
            <a:off x="10758" y="1454262"/>
            <a:ext cx="4953000" cy="5026706"/>
          </a:xfrm>
          <a:prstGeom prst="rect">
            <a:avLst/>
          </a:prstGeom>
          <a:noFill/>
          <a:ln w="9525">
            <a:noFill/>
            <a:miter lim="800000"/>
            <a:headEnd/>
            <a:tailEnd/>
          </a:ln>
          <a:effectLst/>
        </p:spPr>
      </p:pic>
      <p:sp>
        <p:nvSpPr>
          <p:cNvPr id="22" name="TextBox 21"/>
          <p:cNvSpPr txBox="1"/>
          <p:nvPr/>
        </p:nvSpPr>
        <p:spPr>
          <a:xfrm>
            <a:off x="3810000" y="4953000"/>
            <a:ext cx="965329" cy="369332"/>
          </a:xfrm>
          <a:prstGeom prst="rect">
            <a:avLst/>
          </a:prstGeom>
          <a:noFill/>
        </p:spPr>
        <p:txBody>
          <a:bodyPr wrap="none" rtlCol="0">
            <a:spAutoFit/>
          </a:bodyPr>
          <a:lstStyle/>
          <a:p>
            <a:r>
              <a:rPr lang="en-US" b="1" dirty="0" smtClean="0">
                <a:solidFill>
                  <a:srgbClr val="FF0000"/>
                </a:solidFill>
              </a:rPr>
              <a:t>r = -0.42</a:t>
            </a:r>
            <a:endParaRPr lang="en-US" b="1" dirty="0">
              <a:solidFill>
                <a:srgbClr val="FF0000"/>
              </a:solidFill>
            </a:endParaRPr>
          </a:p>
        </p:txBody>
      </p:sp>
      <p:sp>
        <p:nvSpPr>
          <p:cNvPr id="23" name="TextBox 22"/>
          <p:cNvSpPr txBox="1"/>
          <p:nvPr/>
        </p:nvSpPr>
        <p:spPr>
          <a:xfrm flipH="1">
            <a:off x="457200" y="6420528"/>
            <a:ext cx="4373882" cy="369332"/>
          </a:xfrm>
          <a:prstGeom prst="rect">
            <a:avLst/>
          </a:prstGeom>
          <a:noFill/>
        </p:spPr>
        <p:txBody>
          <a:bodyPr wrap="square" rtlCol="0">
            <a:spAutoFit/>
          </a:bodyPr>
          <a:lstStyle/>
          <a:p>
            <a:r>
              <a:rPr lang="en-US" b="1" dirty="0" smtClean="0"/>
              <a:t>N = 1248  Forest Stands </a:t>
            </a:r>
            <a:r>
              <a:rPr lang="en-US" b="1" u="sng" dirty="0" smtClean="0"/>
              <a:t>&gt;</a:t>
            </a:r>
            <a:r>
              <a:rPr lang="en-US" b="1" dirty="0" smtClean="0"/>
              <a:t> 80 yrs of age</a:t>
            </a:r>
            <a:endParaRPr lang="en-US" b="1" u="sng"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1516" y="32274"/>
            <a:ext cx="8229600" cy="1143000"/>
          </a:xfrm>
        </p:spPr>
        <p:txBody>
          <a:bodyPr>
            <a:normAutofit/>
          </a:bodyPr>
          <a:lstStyle/>
          <a:p>
            <a:pPr algn="l"/>
            <a:r>
              <a:rPr lang="en-US" sz="3200" b="1" dirty="0" smtClean="0"/>
              <a:t>‘Integrity’ of Native Bird Communities</a:t>
            </a:r>
            <a:endParaRPr lang="en-US" sz="3200" b="1" dirty="0"/>
          </a:p>
        </p:txBody>
      </p:sp>
      <p:pic>
        <p:nvPicPr>
          <p:cNvPr id="5" name="Content Placeholder 4"/>
          <p:cNvPicPr>
            <a:picLocks noGrp="1" noChangeAspect="1" noChangeArrowheads="1"/>
          </p:cNvPicPr>
          <p:nvPr>
            <p:ph idx="1"/>
          </p:nvPr>
        </p:nvPicPr>
        <p:blipFill>
          <a:blip r:embed="rId2" cstate="print"/>
          <a:stretch>
            <a:fillRect/>
          </a:stretch>
        </p:blipFill>
        <p:spPr bwMode="auto">
          <a:xfrm>
            <a:off x="2667000" y="1219200"/>
            <a:ext cx="6477000" cy="5011012"/>
          </a:xfrm>
          <a:prstGeom prst="rect">
            <a:avLst/>
          </a:prstGeom>
          <a:noFill/>
          <a:ln w="9525">
            <a:noFill/>
            <a:miter lim="800000"/>
            <a:headEnd/>
            <a:tailEnd/>
          </a:ln>
          <a:effectLst/>
        </p:spPr>
      </p:pic>
      <p:sp>
        <p:nvSpPr>
          <p:cNvPr id="6" name="TextBox 5"/>
          <p:cNvSpPr txBox="1"/>
          <p:nvPr/>
        </p:nvSpPr>
        <p:spPr>
          <a:xfrm>
            <a:off x="304800" y="1371600"/>
            <a:ext cx="2133600" cy="3816429"/>
          </a:xfrm>
          <a:prstGeom prst="rect">
            <a:avLst/>
          </a:prstGeom>
          <a:noFill/>
        </p:spPr>
        <p:txBody>
          <a:bodyPr wrap="square" rtlCol="0">
            <a:spAutoFit/>
          </a:bodyPr>
          <a:lstStyle/>
          <a:p>
            <a:endParaRPr lang="en-US" dirty="0" smtClean="0"/>
          </a:p>
          <a:p>
            <a:r>
              <a:rPr lang="en-US" sz="2400" b="1" u="sng" dirty="0" smtClean="0"/>
              <a:t>Non-Natives</a:t>
            </a:r>
            <a:endParaRPr lang="en-US" sz="2400" dirty="0" smtClean="0"/>
          </a:p>
          <a:p>
            <a:r>
              <a:rPr lang="en-US" sz="2400" dirty="0" smtClean="0"/>
              <a:t>Brown-headed cowbird</a:t>
            </a:r>
          </a:p>
          <a:p>
            <a:endParaRPr lang="en-US" sz="2400" dirty="0" smtClean="0"/>
          </a:p>
          <a:p>
            <a:endParaRPr lang="en-US" sz="2400" dirty="0" smtClean="0"/>
          </a:p>
          <a:p>
            <a:r>
              <a:rPr lang="en-US" sz="2400" dirty="0" smtClean="0"/>
              <a:t>Starling</a:t>
            </a:r>
          </a:p>
          <a:p>
            <a:endParaRPr lang="en-US" sz="3200" dirty="0" smtClean="0"/>
          </a:p>
          <a:p>
            <a:endParaRPr lang="en-US" sz="2400" dirty="0" smtClean="0"/>
          </a:p>
          <a:p>
            <a:r>
              <a:rPr lang="en-US" sz="2400" dirty="0" smtClean="0"/>
              <a:t>House Sparrow</a:t>
            </a:r>
          </a:p>
        </p:txBody>
      </p:sp>
      <p:pic>
        <p:nvPicPr>
          <p:cNvPr id="8" name="Picture 7" descr="00000003124"/>
          <p:cNvPicPr>
            <a:picLocks noChangeAspect="1" noChangeArrowheads="1"/>
          </p:cNvPicPr>
          <p:nvPr/>
        </p:nvPicPr>
        <p:blipFill>
          <a:blip r:embed="rId3" cstate="print"/>
          <a:srcRect/>
          <a:stretch>
            <a:fillRect/>
          </a:stretch>
        </p:blipFill>
        <p:spPr bwMode="auto">
          <a:xfrm>
            <a:off x="1600200" y="2438400"/>
            <a:ext cx="1243320" cy="857250"/>
          </a:xfrm>
          <a:prstGeom prst="rect">
            <a:avLst/>
          </a:prstGeom>
          <a:noFill/>
          <a:ln w="9525">
            <a:noFill/>
            <a:miter lim="800000"/>
            <a:headEnd/>
            <a:tailEnd/>
          </a:ln>
        </p:spPr>
      </p:pic>
      <p:pic>
        <p:nvPicPr>
          <p:cNvPr id="22530" name="Picture 2" descr="http://wdfw.wa.gov/living/species/graphics/t_starlings1.jpg"/>
          <p:cNvPicPr>
            <a:picLocks noChangeAspect="1" noChangeArrowheads="1"/>
          </p:cNvPicPr>
          <p:nvPr/>
        </p:nvPicPr>
        <p:blipFill>
          <a:blip r:embed="rId4" cstate="print"/>
          <a:srcRect/>
          <a:stretch>
            <a:fillRect/>
          </a:stretch>
        </p:blipFill>
        <p:spPr bwMode="auto">
          <a:xfrm>
            <a:off x="1447800" y="3505200"/>
            <a:ext cx="1143000" cy="1184148"/>
          </a:xfrm>
          <a:prstGeom prst="rect">
            <a:avLst/>
          </a:prstGeom>
          <a:noFill/>
        </p:spPr>
      </p:pic>
      <p:pic>
        <p:nvPicPr>
          <p:cNvPr id="22532" name="Picture 4" descr="http://t3.gstatic.com/images?q=tbn:ANd9GcTCEdlPCBle2OV0XTcj_cevnju58dPnbffgFb7_d99k6_X_XmngfA"/>
          <p:cNvPicPr>
            <a:picLocks noChangeAspect="1" noChangeArrowheads="1"/>
          </p:cNvPicPr>
          <p:nvPr/>
        </p:nvPicPr>
        <p:blipFill>
          <a:blip r:embed="rId5" cstate="print"/>
          <a:srcRect/>
          <a:stretch>
            <a:fillRect/>
          </a:stretch>
        </p:blipFill>
        <p:spPr bwMode="auto">
          <a:xfrm>
            <a:off x="685800" y="5181600"/>
            <a:ext cx="1828800" cy="1330037"/>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1516" y="32274"/>
            <a:ext cx="8229600" cy="1143000"/>
          </a:xfrm>
        </p:spPr>
        <p:txBody>
          <a:bodyPr>
            <a:normAutofit/>
          </a:bodyPr>
          <a:lstStyle/>
          <a:p>
            <a:pPr algn="l"/>
            <a:r>
              <a:rPr lang="en-US" sz="3200" b="1" dirty="0" smtClean="0"/>
              <a:t>‘Integrity’ of Native Bird Communities</a:t>
            </a:r>
            <a:endParaRPr lang="en-US" sz="3200" b="1" dirty="0"/>
          </a:p>
        </p:txBody>
      </p:sp>
      <p:sp>
        <p:nvSpPr>
          <p:cNvPr id="6" name="TextBox 5"/>
          <p:cNvSpPr txBox="1"/>
          <p:nvPr/>
        </p:nvSpPr>
        <p:spPr>
          <a:xfrm>
            <a:off x="228600" y="1600200"/>
            <a:ext cx="2667000" cy="4247317"/>
          </a:xfrm>
          <a:prstGeom prst="rect">
            <a:avLst/>
          </a:prstGeom>
          <a:noFill/>
        </p:spPr>
        <p:txBody>
          <a:bodyPr wrap="square" rtlCol="0">
            <a:spAutoFit/>
          </a:bodyPr>
          <a:lstStyle/>
          <a:p>
            <a:r>
              <a:rPr lang="en-US" b="1" u="sng" dirty="0" smtClean="0"/>
              <a:t>42 Native Species</a:t>
            </a:r>
          </a:p>
          <a:p>
            <a:r>
              <a:rPr lang="en-US" dirty="0" smtClean="0"/>
              <a:t>6 Warblers </a:t>
            </a:r>
          </a:p>
          <a:p>
            <a:r>
              <a:rPr lang="en-US" dirty="0" smtClean="0"/>
              <a:t>6 Sparrows</a:t>
            </a:r>
          </a:p>
          <a:p>
            <a:r>
              <a:rPr lang="en-US" dirty="0" smtClean="0"/>
              <a:t>4 Finches</a:t>
            </a:r>
          </a:p>
          <a:p>
            <a:r>
              <a:rPr lang="en-US" dirty="0" smtClean="0"/>
              <a:t>3 Woodpeckers </a:t>
            </a:r>
          </a:p>
          <a:p>
            <a:r>
              <a:rPr lang="en-US" dirty="0" smtClean="0"/>
              <a:t>3 Flycatchers</a:t>
            </a:r>
          </a:p>
          <a:p>
            <a:r>
              <a:rPr lang="en-US" dirty="0" smtClean="0"/>
              <a:t>3 Swallows</a:t>
            </a:r>
          </a:p>
          <a:p>
            <a:r>
              <a:rPr lang="en-US" dirty="0" smtClean="0"/>
              <a:t>3 Wrens</a:t>
            </a:r>
          </a:p>
          <a:p>
            <a:r>
              <a:rPr lang="en-US" dirty="0" smtClean="0"/>
              <a:t>3 Thrushes</a:t>
            </a:r>
          </a:p>
          <a:p>
            <a:r>
              <a:rPr lang="en-US" dirty="0" smtClean="0"/>
              <a:t>2 </a:t>
            </a:r>
            <a:r>
              <a:rPr lang="en-US" dirty="0" err="1" smtClean="0"/>
              <a:t>Corvid</a:t>
            </a:r>
            <a:endParaRPr lang="en-US" dirty="0" smtClean="0"/>
          </a:p>
          <a:p>
            <a:r>
              <a:rPr lang="en-US" dirty="0" smtClean="0"/>
              <a:t>Hummingbird, Vireo, Kinglet, Creeper, Nuthatch, Chickadee,   Tanager, Blackbird, Eagle</a:t>
            </a:r>
          </a:p>
          <a:p>
            <a:endParaRPr lang="en-US" dirty="0" smtClean="0"/>
          </a:p>
        </p:txBody>
      </p:sp>
      <p:pic>
        <p:nvPicPr>
          <p:cNvPr id="9" name="Picture 2"/>
          <p:cNvPicPr>
            <a:picLocks noGrp="1" noChangeAspect="1" noChangeArrowheads="1"/>
          </p:cNvPicPr>
          <p:nvPr>
            <p:ph idx="1"/>
          </p:nvPr>
        </p:nvPicPr>
        <p:blipFill>
          <a:blip r:embed="rId2" cstate="print"/>
          <a:stretch>
            <a:fillRect/>
          </a:stretch>
        </p:blipFill>
        <p:spPr bwMode="auto">
          <a:xfrm>
            <a:off x="2721595" y="1427178"/>
            <a:ext cx="6422405" cy="496877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8600" y="228600"/>
            <a:ext cx="8229600" cy="1143000"/>
          </a:xfrm>
        </p:spPr>
        <p:txBody>
          <a:bodyPr>
            <a:normAutofit/>
          </a:bodyPr>
          <a:lstStyle/>
          <a:p>
            <a:pPr algn="l"/>
            <a:r>
              <a:rPr lang="en-US" sz="3200" b="1" dirty="0" smtClean="0"/>
              <a:t>‘Integrity’ of Native Bird Communities</a:t>
            </a:r>
            <a:endParaRPr lang="en-US" sz="3200" b="1" dirty="0"/>
          </a:p>
        </p:txBody>
      </p:sp>
      <p:pic>
        <p:nvPicPr>
          <p:cNvPr id="9" name="Picture 6"/>
          <p:cNvPicPr>
            <a:picLocks noGrp="1" noChangeAspect="1" noChangeArrowheads="1"/>
          </p:cNvPicPr>
          <p:nvPr>
            <p:ph idx="1"/>
          </p:nvPr>
        </p:nvPicPr>
        <p:blipFill>
          <a:blip r:embed="rId2" cstate="print"/>
          <a:srcRect/>
          <a:stretch>
            <a:fillRect/>
          </a:stretch>
        </p:blipFill>
        <p:spPr bwMode="auto">
          <a:xfrm>
            <a:off x="2578254" y="1522212"/>
            <a:ext cx="6553200" cy="5074474"/>
          </a:xfrm>
          <a:prstGeom prst="rect">
            <a:avLst/>
          </a:prstGeom>
          <a:noFill/>
          <a:ln w="9525">
            <a:noFill/>
            <a:miter lim="800000"/>
            <a:headEnd/>
            <a:tailEnd/>
          </a:ln>
          <a:effectLst/>
        </p:spPr>
      </p:pic>
      <p:sp>
        <p:nvSpPr>
          <p:cNvPr id="10" name="TextBox 9"/>
          <p:cNvSpPr txBox="1"/>
          <p:nvPr/>
        </p:nvSpPr>
        <p:spPr>
          <a:xfrm>
            <a:off x="152400" y="1371600"/>
            <a:ext cx="2514600" cy="4524315"/>
          </a:xfrm>
          <a:prstGeom prst="rect">
            <a:avLst/>
          </a:prstGeom>
          <a:noFill/>
        </p:spPr>
        <p:txBody>
          <a:bodyPr wrap="square" rtlCol="0">
            <a:spAutoFit/>
          </a:bodyPr>
          <a:lstStyle/>
          <a:p>
            <a:r>
              <a:rPr lang="en-US" sz="2400" dirty="0" smtClean="0"/>
              <a:t>Darker indicates high native-exotic richness</a:t>
            </a:r>
          </a:p>
          <a:p>
            <a:endParaRPr lang="en-US" sz="2400" dirty="0" smtClean="0"/>
          </a:p>
          <a:p>
            <a:r>
              <a:rPr lang="en-US" sz="2400" b="1" u="sng" dirty="0" smtClean="0"/>
              <a:t>Predictors</a:t>
            </a:r>
          </a:p>
          <a:p>
            <a:r>
              <a:rPr lang="en-US" sz="2400" b="1" dirty="0" smtClean="0"/>
              <a:t>Agriculture      	-</a:t>
            </a:r>
          </a:p>
          <a:p>
            <a:r>
              <a:rPr lang="en-US" sz="2400" b="1" dirty="0" smtClean="0"/>
              <a:t>Roads		-</a:t>
            </a:r>
          </a:p>
          <a:p>
            <a:r>
              <a:rPr lang="en-US" sz="2400" b="1" dirty="0" smtClean="0"/>
              <a:t>Protected       	+</a:t>
            </a:r>
          </a:p>
          <a:p>
            <a:r>
              <a:rPr lang="en-US" sz="2400" b="1" dirty="0" smtClean="0"/>
              <a:t>Isolation	+</a:t>
            </a:r>
          </a:p>
          <a:p>
            <a:r>
              <a:rPr lang="en-US" sz="2400" b="1" dirty="0" smtClean="0"/>
              <a:t>Patch Area      (+)</a:t>
            </a:r>
          </a:p>
          <a:p>
            <a:endParaRPr lang="en-US" sz="2400" dirty="0" smtClean="0"/>
          </a:p>
          <a:p>
            <a:r>
              <a:rPr lang="en-US" sz="2400" dirty="0" smtClean="0"/>
              <a:t>r</a:t>
            </a:r>
            <a:r>
              <a:rPr lang="en-US" sz="2400" baseline="30000" dirty="0" smtClean="0"/>
              <a:t>2</a:t>
            </a:r>
            <a:r>
              <a:rPr lang="en-US" sz="2400" dirty="0" smtClean="0"/>
              <a:t> = 0.45, N = 1258</a:t>
            </a:r>
            <a:endParaRPr lang="en-US" sz="24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26361</TotalTime>
  <Words>1115</Words>
  <Application>Microsoft Office PowerPoint</Application>
  <PresentationFormat>On-screen Show (4:3)</PresentationFormat>
  <Paragraphs>366</Paragraphs>
  <Slides>29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Times New Roman</vt:lpstr>
      <vt:lpstr>Office Theme</vt:lpstr>
      <vt:lpstr>Decision-making, Landscape Context and Long-term management Cost in the Coastal Douglas Fir Zone</vt:lpstr>
      <vt:lpstr>A Classic Approach to Prioritizing Sites for Conservation</vt:lpstr>
      <vt:lpstr>Alternative Approaches to Prioritization</vt:lpstr>
      <vt:lpstr>Forest Reliant Bird Communities </vt:lpstr>
      <vt:lpstr>PowerPoint Presentation</vt:lpstr>
      <vt:lpstr>What Predicts the Old Forest Community?</vt:lpstr>
      <vt:lpstr>‘Integrity’ of Native Bird Communities</vt:lpstr>
      <vt:lpstr>‘Integrity’ of Native Bird Communities</vt:lpstr>
      <vt:lpstr>‘Integrity’ of Native Bird Communities</vt:lpstr>
      <vt:lpstr>‘Integrity’ of Meadow Communities: 40 Native and Exotic Dominants</vt:lpstr>
      <vt:lpstr>How are Conservation Priorities Affected by Restoration and Management Cost in Future?</vt:lpstr>
      <vt:lpstr>PowerPoint Presentation</vt:lpstr>
      <vt:lpstr>How Might Long-term Management Costs Influenced by Landscape Context?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How Might Landscape Context Influence the Cost of Alternative Acquisitions?  </vt:lpstr>
      <vt:lpstr>Monday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predictive avian occurrence maps for maximizing the efficiency of conservation planning</dc:title>
  <dc:creator>Richard Schuster</dc:creator>
  <cp:lastModifiedBy>peter arcese</cp:lastModifiedBy>
  <cp:revision>792</cp:revision>
  <dcterms:created xsi:type="dcterms:W3CDTF">2006-08-16T00:00:00Z</dcterms:created>
  <dcterms:modified xsi:type="dcterms:W3CDTF">2016-11-30T03:43:35Z</dcterms:modified>
</cp:coreProperties>
</file>

<file path=docProps/thumbnail.jpeg>
</file>